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62" r:id="rId3"/>
    <p:sldId id="259" r:id="rId4"/>
    <p:sldId id="260" r:id="rId5"/>
    <p:sldId id="261" r:id="rId6"/>
    <p:sldId id="267" r:id="rId7"/>
    <p:sldId id="288" r:id="rId8"/>
    <p:sldId id="257" r:id="rId9"/>
    <p:sldId id="264" r:id="rId10"/>
    <p:sldId id="266" r:id="rId11"/>
    <p:sldId id="263" r:id="rId12"/>
    <p:sldId id="265" r:id="rId13"/>
    <p:sldId id="258" r:id="rId14"/>
    <p:sldId id="268" r:id="rId15"/>
    <p:sldId id="276" r:id="rId16"/>
    <p:sldId id="281" r:id="rId17"/>
    <p:sldId id="285" r:id="rId18"/>
    <p:sldId id="282" r:id="rId19"/>
    <p:sldId id="278" r:id="rId20"/>
    <p:sldId id="273" r:id="rId21"/>
    <p:sldId id="277" r:id="rId22"/>
    <p:sldId id="274" r:id="rId23"/>
    <p:sldId id="283" r:id="rId24"/>
    <p:sldId id="287" r:id="rId25"/>
    <p:sldId id="275" r:id="rId26"/>
    <p:sldId id="286" r:id="rId27"/>
    <p:sldId id="284" r:id="rId28"/>
    <p:sldId id="289" r:id="rId29"/>
    <p:sldId id="29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2258AE-B709-FF45-9968-C639E211C09E}" v="359" dt="2025-05-01T19:19:45.1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6491"/>
  </p:normalViewPr>
  <p:slideViewPr>
    <p:cSldViewPr snapToGrid="0">
      <p:cViewPr varScale="1">
        <p:scale>
          <a:sx n="81" d="100"/>
          <a:sy n="81" d="100"/>
        </p:scale>
        <p:origin x="648" y="48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86" d="100"/>
          <a:sy n="86" d="100"/>
        </p:scale>
        <p:origin x="39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jpeg>
</file>

<file path=ppt/media/image13.jpeg>
</file>

<file path=ppt/media/image14.jpeg>
</file>

<file path=ppt/media/image15.jpeg>
</file>

<file path=ppt/media/image2.jpeg>
</file>

<file path=ppt/media/image3.jpe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04800-48BC-324B-9681-D706C289A3AF}" type="datetimeFigureOut">
              <a:rPr lang="en-US" smtClean="0"/>
              <a:t>5/1/2025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65957B-FB4D-2748-892E-6C483591B16A}" type="slidenum">
              <a:rPr lang="en-US" smtClean="0"/>
              <a:t>‹#›</a:t>
            </a:fld>
            <a:endParaRPr lang="en-US"/>
          </a:p>
        </p:txBody>
      </p:sp>
    </p:spTree>
    <p:extLst>
      <p:ext uri="{BB962C8B-B14F-4D97-AF65-F5344CB8AC3E}">
        <p14:creationId xmlns:p14="http://schemas.microsoft.com/office/powerpoint/2010/main" val="3836532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D65957B-FB4D-2748-892E-6C483591B16A}" type="slidenum">
              <a:rPr lang="en-US" smtClean="0"/>
              <a:t>3</a:t>
            </a:fld>
            <a:endParaRPr lang="en-US"/>
          </a:p>
        </p:txBody>
      </p:sp>
    </p:spTree>
    <p:extLst>
      <p:ext uri="{BB962C8B-B14F-4D97-AF65-F5344CB8AC3E}">
        <p14:creationId xmlns:p14="http://schemas.microsoft.com/office/powerpoint/2010/main" val="2237374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D9D2D-DF69-7016-98AE-83C8A1DC4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3A2B09-003B-EC4E-3F47-0D95D85B54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02C20E-0AE6-3FE8-232A-D146DED73DE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5843E96-3AF8-3F6C-AC19-B8360F534805}"/>
              </a:ext>
            </a:extLst>
          </p:cNvPr>
          <p:cNvSpPr>
            <a:spLocks noGrp="1"/>
          </p:cNvSpPr>
          <p:nvPr>
            <p:ph type="sldNum" sz="quarter" idx="5"/>
          </p:nvPr>
        </p:nvSpPr>
        <p:spPr/>
        <p:txBody>
          <a:bodyPr/>
          <a:lstStyle/>
          <a:p>
            <a:fld id="{2D65957B-FB4D-2748-892E-6C483591B16A}" type="slidenum">
              <a:rPr lang="en-US" smtClean="0"/>
              <a:t>12</a:t>
            </a:fld>
            <a:endParaRPr lang="en-US"/>
          </a:p>
        </p:txBody>
      </p:sp>
    </p:spTree>
    <p:extLst>
      <p:ext uri="{BB962C8B-B14F-4D97-AF65-F5344CB8AC3E}">
        <p14:creationId xmlns:p14="http://schemas.microsoft.com/office/powerpoint/2010/main" val="166045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D65957B-FB4D-2748-892E-6C483591B16A}" type="slidenum">
              <a:rPr lang="en-US" smtClean="0"/>
              <a:t>13</a:t>
            </a:fld>
            <a:endParaRPr lang="en-US"/>
          </a:p>
        </p:txBody>
      </p:sp>
    </p:spTree>
    <p:extLst>
      <p:ext uri="{BB962C8B-B14F-4D97-AF65-F5344CB8AC3E}">
        <p14:creationId xmlns:p14="http://schemas.microsoft.com/office/powerpoint/2010/main" val="18855630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14</a:t>
            </a:fld>
            <a:endParaRPr lang="en-US"/>
          </a:p>
        </p:txBody>
      </p:sp>
    </p:spTree>
    <p:extLst>
      <p:ext uri="{BB962C8B-B14F-4D97-AF65-F5344CB8AC3E}">
        <p14:creationId xmlns:p14="http://schemas.microsoft.com/office/powerpoint/2010/main" val="1992788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486E9E-BE99-049D-D1A7-1DA113E18F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07ACEA-4C35-8640-0B88-5D444193AF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29395A-12B7-533D-B068-793658619E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F0393B3-C10F-05C7-AE7D-A2E773C43669}"/>
              </a:ext>
            </a:extLst>
          </p:cNvPr>
          <p:cNvSpPr>
            <a:spLocks noGrp="1"/>
          </p:cNvSpPr>
          <p:nvPr>
            <p:ph type="sldNum" sz="quarter" idx="5"/>
          </p:nvPr>
        </p:nvSpPr>
        <p:spPr/>
        <p:txBody>
          <a:bodyPr/>
          <a:lstStyle/>
          <a:p>
            <a:fld id="{2D65957B-FB4D-2748-892E-6C483591B16A}" type="slidenum">
              <a:rPr lang="en-US" smtClean="0"/>
              <a:t>16</a:t>
            </a:fld>
            <a:endParaRPr lang="en-US"/>
          </a:p>
        </p:txBody>
      </p:sp>
    </p:spTree>
    <p:extLst>
      <p:ext uri="{BB962C8B-B14F-4D97-AF65-F5344CB8AC3E}">
        <p14:creationId xmlns:p14="http://schemas.microsoft.com/office/powerpoint/2010/main" val="2991816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A2DB6-7EF9-6215-D45D-31AA812B83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D01619-132B-B8C5-7C4F-D6FC01FB28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01BC27-3749-C5F6-8FEE-72F915EDE1B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64912E-F344-3F7E-E8DB-690B1720E450}"/>
              </a:ext>
            </a:extLst>
          </p:cNvPr>
          <p:cNvSpPr>
            <a:spLocks noGrp="1"/>
          </p:cNvSpPr>
          <p:nvPr>
            <p:ph type="sldNum" sz="quarter" idx="5"/>
          </p:nvPr>
        </p:nvSpPr>
        <p:spPr/>
        <p:txBody>
          <a:bodyPr/>
          <a:lstStyle/>
          <a:p>
            <a:fld id="{2D65957B-FB4D-2748-892E-6C483591B16A}" type="slidenum">
              <a:rPr lang="en-US" smtClean="0"/>
              <a:t>17</a:t>
            </a:fld>
            <a:endParaRPr lang="en-US"/>
          </a:p>
        </p:txBody>
      </p:sp>
    </p:spTree>
    <p:extLst>
      <p:ext uri="{BB962C8B-B14F-4D97-AF65-F5344CB8AC3E}">
        <p14:creationId xmlns:p14="http://schemas.microsoft.com/office/powerpoint/2010/main" val="33238882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D94FE-7683-D866-5AC0-C2B94F67BA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CFF414-50A9-39AC-D1AC-DBFF69E32F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C87033-81E8-3A2A-741E-951DFC27552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140C96-9346-D6E6-0C98-3081EA9D1A7B}"/>
              </a:ext>
            </a:extLst>
          </p:cNvPr>
          <p:cNvSpPr>
            <a:spLocks noGrp="1"/>
          </p:cNvSpPr>
          <p:nvPr>
            <p:ph type="sldNum" sz="quarter" idx="5"/>
          </p:nvPr>
        </p:nvSpPr>
        <p:spPr/>
        <p:txBody>
          <a:bodyPr/>
          <a:lstStyle/>
          <a:p>
            <a:fld id="{2D65957B-FB4D-2748-892E-6C483591B16A}" type="slidenum">
              <a:rPr lang="en-US" smtClean="0"/>
              <a:t>18</a:t>
            </a:fld>
            <a:endParaRPr lang="en-US"/>
          </a:p>
        </p:txBody>
      </p:sp>
    </p:spTree>
    <p:extLst>
      <p:ext uri="{BB962C8B-B14F-4D97-AF65-F5344CB8AC3E}">
        <p14:creationId xmlns:p14="http://schemas.microsoft.com/office/powerpoint/2010/main" val="42564856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19</a:t>
            </a:fld>
            <a:endParaRPr lang="en-US"/>
          </a:p>
        </p:txBody>
      </p:sp>
    </p:spTree>
    <p:extLst>
      <p:ext uri="{BB962C8B-B14F-4D97-AF65-F5344CB8AC3E}">
        <p14:creationId xmlns:p14="http://schemas.microsoft.com/office/powerpoint/2010/main" val="1352373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20</a:t>
            </a:fld>
            <a:endParaRPr lang="en-US"/>
          </a:p>
        </p:txBody>
      </p:sp>
    </p:spTree>
    <p:extLst>
      <p:ext uri="{BB962C8B-B14F-4D97-AF65-F5344CB8AC3E}">
        <p14:creationId xmlns:p14="http://schemas.microsoft.com/office/powerpoint/2010/main" val="2126715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21</a:t>
            </a:fld>
            <a:endParaRPr lang="en-US"/>
          </a:p>
        </p:txBody>
      </p:sp>
    </p:spTree>
    <p:extLst>
      <p:ext uri="{BB962C8B-B14F-4D97-AF65-F5344CB8AC3E}">
        <p14:creationId xmlns:p14="http://schemas.microsoft.com/office/powerpoint/2010/main" val="36217665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22</a:t>
            </a:fld>
            <a:endParaRPr lang="en-US"/>
          </a:p>
        </p:txBody>
      </p:sp>
    </p:spTree>
    <p:extLst>
      <p:ext uri="{BB962C8B-B14F-4D97-AF65-F5344CB8AC3E}">
        <p14:creationId xmlns:p14="http://schemas.microsoft.com/office/powerpoint/2010/main" val="2219663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7A0068-C7F2-6540-5C5D-B36C022EAF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96859C-232A-5A01-B247-3B5A3B2E93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D45B368-7D73-DB06-664A-D4C2F91ADC3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163A03C-65A1-8DC0-3A5A-E4677A50CC9E}"/>
              </a:ext>
            </a:extLst>
          </p:cNvPr>
          <p:cNvSpPr>
            <a:spLocks noGrp="1"/>
          </p:cNvSpPr>
          <p:nvPr>
            <p:ph type="sldNum" sz="quarter" idx="5"/>
          </p:nvPr>
        </p:nvSpPr>
        <p:spPr/>
        <p:txBody>
          <a:bodyPr/>
          <a:lstStyle/>
          <a:p>
            <a:fld id="{2D65957B-FB4D-2748-892E-6C483591B16A}" type="slidenum">
              <a:rPr lang="en-US" smtClean="0"/>
              <a:t>4</a:t>
            </a:fld>
            <a:endParaRPr lang="en-US"/>
          </a:p>
        </p:txBody>
      </p:sp>
    </p:spTree>
    <p:extLst>
      <p:ext uri="{BB962C8B-B14F-4D97-AF65-F5344CB8AC3E}">
        <p14:creationId xmlns:p14="http://schemas.microsoft.com/office/powerpoint/2010/main" val="36715149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65957B-FB4D-2748-892E-6C483591B16A}" type="slidenum">
              <a:rPr lang="en-US" smtClean="0"/>
              <a:t>23</a:t>
            </a:fld>
            <a:endParaRPr lang="en-US"/>
          </a:p>
        </p:txBody>
      </p:sp>
    </p:spTree>
    <p:extLst>
      <p:ext uri="{BB962C8B-B14F-4D97-AF65-F5344CB8AC3E}">
        <p14:creationId xmlns:p14="http://schemas.microsoft.com/office/powerpoint/2010/main" val="760212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F3E99-7BEE-A6F5-7A6D-96657328DE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3741B3-DBA6-0251-1B8D-0B41B508C6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C0A729-BC4F-0681-6A41-BFB4798226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E243FA1-64FB-0F5B-8A87-5BCB17657232}"/>
              </a:ext>
            </a:extLst>
          </p:cNvPr>
          <p:cNvSpPr>
            <a:spLocks noGrp="1"/>
          </p:cNvSpPr>
          <p:nvPr>
            <p:ph type="sldNum" sz="quarter" idx="5"/>
          </p:nvPr>
        </p:nvSpPr>
        <p:spPr/>
        <p:txBody>
          <a:bodyPr/>
          <a:lstStyle/>
          <a:p>
            <a:fld id="{2D65957B-FB4D-2748-892E-6C483591B16A}" type="slidenum">
              <a:rPr lang="en-US" smtClean="0"/>
              <a:t>24</a:t>
            </a:fld>
            <a:endParaRPr lang="en-US"/>
          </a:p>
        </p:txBody>
      </p:sp>
    </p:spTree>
    <p:extLst>
      <p:ext uri="{BB962C8B-B14F-4D97-AF65-F5344CB8AC3E}">
        <p14:creationId xmlns:p14="http://schemas.microsoft.com/office/powerpoint/2010/main" val="32365597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04B722-270B-3B4C-AAF7-0968051EB6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F34BE8-E2E6-05E8-49EA-141F813C40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904759-F7D4-5D4D-0EE0-543B60B7DB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2DB5D93-8A08-8B85-9D05-ECBF1052C3A2}"/>
              </a:ext>
            </a:extLst>
          </p:cNvPr>
          <p:cNvSpPr>
            <a:spLocks noGrp="1"/>
          </p:cNvSpPr>
          <p:nvPr>
            <p:ph type="sldNum" sz="quarter" idx="5"/>
          </p:nvPr>
        </p:nvSpPr>
        <p:spPr/>
        <p:txBody>
          <a:bodyPr/>
          <a:lstStyle/>
          <a:p>
            <a:fld id="{2D65957B-FB4D-2748-892E-6C483591B16A}" type="slidenum">
              <a:rPr lang="en-US" smtClean="0"/>
              <a:t>25</a:t>
            </a:fld>
            <a:endParaRPr lang="en-US"/>
          </a:p>
        </p:txBody>
      </p:sp>
    </p:spTree>
    <p:extLst>
      <p:ext uri="{BB962C8B-B14F-4D97-AF65-F5344CB8AC3E}">
        <p14:creationId xmlns:p14="http://schemas.microsoft.com/office/powerpoint/2010/main" val="3701513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7915D-254F-EE02-41D4-63A008CC55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5AE135-4B01-BDD0-ECDC-E53911A217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A900E8-7BEA-366B-C784-0D0F6CDDB99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9032E45-5A59-E9A0-1C20-B39EB990D9EA}"/>
              </a:ext>
            </a:extLst>
          </p:cNvPr>
          <p:cNvSpPr>
            <a:spLocks noGrp="1"/>
          </p:cNvSpPr>
          <p:nvPr>
            <p:ph type="sldNum" sz="quarter" idx="5"/>
          </p:nvPr>
        </p:nvSpPr>
        <p:spPr/>
        <p:txBody>
          <a:bodyPr/>
          <a:lstStyle/>
          <a:p>
            <a:fld id="{2D65957B-FB4D-2748-892E-6C483591B16A}" type="slidenum">
              <a:rPr lang="en-US" smtClean="0"/>
              <a:t>26</a:t>
            </a:fld>
            <a:endParaRPr lang="en-US"/>
          </a:p>
        </p:txBody>
      </p:sp>
    </p:spTree>
    <p:extLst>
      <p:ext uri="{BB962C8B-B14F-4D97-AF65-F5344CB8AC3E}">
        <p14:creationId xmlns:p14="http://schemas.microsoft.com/office/powerpoint/2010/main" val="22432701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8BD63-E3DD-CD41-CE68-E95D9B7646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07AD9E-AC2E-E21C-96DC-A206E97D75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FCD31B-A2EC-6BC1-5B01-1F144BE9ED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C0D0A9F-0C62-69CB-77A7-4C13C8AAF26E}"/>
              </a:ext>
            </a:extLst>
          </p:cNvPr>
          <p:cNvSpPr>
            <a:spLocks noGrp="1"/>
          </p:cNvSpPr>
          <p:nvPr>
            <p:ph type="sldNum" sz="quarter" idx="5"/>
          </p:nvPr>
        </p:nvSpPr>
        <p:spPr/>
        <p:txBody>
          <a:bodyPr/>
          <a:lstStyle/>
          <a:p>
            <a:fld id="{2D65957B-FB4D-2748-892E-6C483591B16A}" type="slidenum">
              <a:rPr lang="en-US" smtClean="0"/>
              <a:t>27</a:t>
            </a:fld>
            <a:endParaRPr lang="en-US"/>
          </a:p>
        </p:txBody>
      </p:sp>
    </p:spTree>
    <p:extLst>
      <p:ext uri="{BB962C8B-B14F-4D97-AF65-F5344CB8AC3E}">
        <p14:creationId xmlns:p14="http://schemas.microsoft.com/office/powerpoint/2010/main" val="1183192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0D03DB-8A24-E63F-5926-9172C36A41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344083-BB12-788D-8AFA-FF80650D75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CFE174-D4C2-E650-9449-30EABEF7D51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2E31A5D-DF53-99A2-0BF0-7987A6B59469}"/>
              </a:ext>
            </a:extLst>
          </p:cNvPr>
          <p:cNvSpPr>
            <a:spLocks noGrp="1"/>
          </p:cNvSpPr>
          <p:nvPr>
            <p:ph type="sldNum" sz="quarter" idx="5"/>
          </p:nvPr>
        </p:nvSpPr>
        <p:spPr/>
        <p:txBody>
          <a:bodyPr/>
          <a:lstStyle/>
          <a:p>
            <a:fld id="{2D65957B-FB4D-2748-892E-6C483591B16A}" type="slidenum">
              <a:rPr lang="en-US" smtClean="0"/>
              <a:t>5</a:t>
            </a:fld>
            <a:endParaRPr lang="en-US"/>
          </a:p>
        </p:txBody>
      </p:sp>
    </p:spTree>
    <p:extLst>
      <p:ext uri="{BB962C8B-B14F-4D97-AF65-F5344CB8AC3E}">
        <p14:creationId xmlns:p14="http://schemas.microsoft.com/office/powerpoint/2010/main" val="33904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8CB90-8226-5006-D116-2F7F24C5FF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647731-5BAA-8BD7-7561-0E8E2E35051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D31AE2-998B-24D6-0136-8678C15A416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4889118-BD2F-1FCC-963E-D9F0A035C5A2}"/>
              </a:ext>
            </a:extLst>
          </p:cNvPr>
          <p:cNvSpPr>
            <a:spLocks noGrp="1"/>
          </p:cNvSpPr>
          <p:nvPr>
            <p:ph type="sldNum" sz="quarter" idx="5"/>
          </p:nvPr>
        </p:nvSpPr>
        <p:spPr/>
        <p:txBody>
          <a:bodyPr/>
          <a:lstStyle/>
          <a:p>
            <a:fld id="{2D65957B-FB4D-2748-892E-6C483591B16A}" type="slidenum">
              <a:rPr lang="en-US" smtClean="0"/>
              <a:t>6</a:t>
            </a:fld>
            <a:endParaRPr lang="en-US"/>
          </a:p>
        </p:txBody>
      </p:sp>
    </p:spTree>
    <p:extLst>
      <p:ext uri="{BB962C8B-B14F-4D97-AF65-F5344CB8AC3E}">
        <p14:creationId xmlns:p14="http://schemas.microsoft.com/office/powerpoint/2010/main" val="1547730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36E55-9740-8437-5D49-430B38BA31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0AF39E-5F33-244A-0A9A-A328A5B77A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D1407E-3655-F38A-F205-860F459C1A9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FC74D9-C6AE-67C9-499D-FEDE103CDB42}"/>
              </a:ext>
            </a:extLst>
          </p:cNvPr>
          <p:cNvSpPr>
            <a:spLocks noGrp="1"/>
          </p:cNvSpPr>
          <p:nvPr>
            <p:ph type="sldNum" sz="quarter" idx="5"/>
          </p:nvPr>
        </p:nvSpPr>
        <p:spPr/>
        <p:txBody>
          <a:bodyPr/>
          <a:lstStyle/>
          <a:p>
            <a:fld id="{2D65957B-FB4D-2748-892E-6C483591B16A}" type="slidenum">
              <a:rPr lang="en-US" smtClean="0"/>
              <a:t>7</a:t>
            </a:fld>
            <a:endParaRPr lang="en-US"/>
          </a:p>
        </p:txBody>
      </p:sp>
    </p:spTree>
    <p:extLst>
      <p:ext uri="{BB962C8B-B14F-4D97-AF65-F5344CB8AC3E}">
        <p14:creationId xmlns:p14="http://schemas.microsoft.com/office/powerpoint/2010/main" val="3551281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D65957B-FB4D-2748-892E-6C483591B16A}" type="slidenum">
              <a:rPr lang="en-US" smtClean="0"/>
              <a:t>8</a:t>
            </a:fld>
            <a:endParaRPr lang="en-US"/>
          </a:p>
        </p:txBody>
      </p:sp>
    </p:spTree>
    <p:extLst>
      <p:ext uri="{BB962C8B-B14F-4D97-AF65-F5344CB8AC3E}">
        <p14:creationId xmlns:p14="http://schemas.microsoft.com/office/powerpoint/2010/main" val="41851576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6CC40-DC6B-219F-DE81-D700CCA977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A0F327-D37F-EA83-7247-73EEAE8AD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741632-8464-A860-65CF-866B6E624A9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257AF2D-711A-83D0-B408-247FFBE47041}"/>
              </a:ext>
            </a:extLst>
          </p:cNvPr>
          <p:cNvSpPr>
            <a:spLocks noGrp="1"/>
          </p:cNvSpPr>
          <p:nvPr>
            <p:ph type="sldNum" sz="quarter" idx="5"/>
          </p:nvPr>
        </p:nvSpPr>
        <p:spPr/>
        <p:txBody>
          <a:bodyPr/>
          <a:lstStyle/>
          <a:p>
            <a:fld id="{2D65957B-FB4D-2748-892E-6C483591B16A}" type="slidenum">
              <a:rPr lang="en-US" smtClean="0"/>
              <a:t>9</a:t>
            </a:fld>
            <a:endParaRPr lang="en-US"/>
          </a:p>
        </p:txBody>
      </p:sp>
    </p:spTree>
    <p:extLst>
      <p:ext uri="{BB962C8B-B14F-4D97-AF65-F5344CB8AC3E}">
        <p14:creationId xmlns:p14="http://schemas.microsoft.com/office/powerpoint/2010/main" val="1909375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547C9-ED51-9D82-EFC4-5A1BA9C7DC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925A27-4348-28E2-49FA-300A6FFAD3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75FF85-D755-512A-CBD4-20EAA900699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FCD49FB-81A3-22E2-8B12-DDD4C8778057}"/>
              </a:ext>
            </a:extLst>
          </p:cNvPr>
          <p:cNvSpPr>
            <a:spLocks noGrp="1"/>
          </p:cNvSpPr>
          <p:nvPr>
            <p:ph type="sldNum" sz="quarter" idx="5"/>
          </p:nvPr>
        </p:nvSpPr>
        <p:spPr/>
        <p:txBody>
          <a:bodyPr/>
          <a:lstStyle/>
          <a:p>
            <a:fld id="{2D65957B-FB4D-2748-892E-6C483591B16A}" type="slidenum">
              <a:rPr lang="en-US" smtClean="0"/>
              <a:t>10</a:t>
            </a:fld>
            <a:endParaRPr lang="en-US"/>
          </a:p>
        </p:txBody>
      </p:sp>
    </p:spTree>
    <p:extLst>
      <p:ext uri="{BB962C8B-B14F-4D97-AF65-F5344CB8AC3E}">
        <p14:creationId xmlns:p14="http://schemas.microsoft.com/office/powerpoint/2010/main" val="2460744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9424DF-6468-2ABF-41F3-FB74C71C5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35F176-DFF4-B395-D319-9D5937CB73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928198-797B-0879-A1B1-2B3E760B777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29103C3-E33A-0855-EE46-5BECE9B6D31F}"/>
              </a:ext>
            </a:extLst>
          </p:cNvPr>
          <p:cNvSpPr>
            <a:spLocks noGrp="1"/>
          </p:cNvSpPr>
          <p:nvPr>
            <p:ph type="sldNum" sz="quarter" idx="5"/>
          </p:nvPr>
        </p:nvSpPr>
        <p:spPr/>
        <p:txBody>
          <a:bodyPr/>
          <a:lstStyle/>
          <a:p>
            <a:fld id="{2D65957B-FB4D-2748-892E-6C483591B16A}" type="slidenum">
              <a:rPr lang="en-US" smtClean="0"/>
              <a:t>11</a:t>
            </a:fld>
            <a:endParaRPr lang="en-US"/>
          </a:p>
        </p:txBody>
      </p:sp>
    </p:spTree>
    <p:extLst>
      <p:ext uri="{BB962C8B-B14F-4D97-AF65-F5344CB8AC3E}">
        <p14:creationId xmlns:p14="http://schemas.microsoft.com/office/powerpoint/2010/main" val="1215305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C06C4-F478-0216-CD82-6728768973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26E360-F6B8-9AB4-2E11-747CDF5A6C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92F409-0762-6AA9-C522-A650DD061CAA}"/>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E8C287F7-369E-369E-CAC5-30C8B20639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859C94-CD98-01AF-8EBA-FBD5B8DA7EDA}"/>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3531972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BE6F2-1E84-2C1C-BD5E-FC61FFD44C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423B07-3EDA-E93D-E90A-EA954F843C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94CCC-9DD6-C2BE-962D-88BF400F49B3}"/>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1BA60607-9E8D-11F6-40E9-17A228CFD1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369D8-84CF-1B27-4F84-C1E87E50304A}"/>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19840185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D7D808-2921-A022-A7D8-2E500152FD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6BE2D7-B46E-4FF9-7372-124DC7902D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5975A9-1C88-9A0B-3B18-D61EF887BDDD}"/>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DB9B55A4-1C63-DC13-F437-4592D0F997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D87421-4DF6-77C6-CC11-6C97735997F5}"/>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4170442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131BD-22DB-B1CB-7C3D-EB71753BA3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B5581A-99D3-0EA6-3FEF-407E004684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425C36-EAFF-4BED-EA4D-0D716118465B}"/>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C23E18F4-4D6D-5591-7E6B-A7E159EA9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CE0C1C-6B08-E742-42E4-C5D8CF2F0158}"/>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747210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4DB3A-2549-D753-F6AA-E414C5BA4D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D3E8D3-14B6-D506-4709-BABB5EAF5F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0C7A1C-4D58-1015-4F04-2BF64A7A2C38}"/>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8A7A9902-09FE-DC70-772A-16E01DC698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1F9F06-9892-9048-A7D7-8DD5FC815303}"/>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213328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2024A-4937-503A-D608-32076D8196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51B4E-8668-C81F-DAB2-805F7F274F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13CC79-A3C8-070A-5E23-51BCE24EA2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32849D-37A7-3151-C51F-D514B3AA06CC}"/>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6" name="Footer Placeholder 5">
            <a:extLst>
              <a:ext uri="{FF2B5EF4-FFF2-40B4-BE49-F238E27FC236}">
                <a16:creationId xmlns:a16="http://schemas.microsoft.com/office/drawing/2014/main" id="{53334328-2950-6713-BCD6-ADDFE1578E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D7B8B-8698-A573-9185-1A8E8C209883}"/>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3343416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3C457-D7CE-EE61-A71D-C7CA84F3F2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4A0010-4F73-02B5-7E7C-E15A152962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C521E6-99B5-624C-E07F-5E1A538E4B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55F523-767A-D91F-1A74-FDB621553B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6DE82A-8AD7-5FEA-614D-9B6D75587EC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F362B0-DEEB-8992-3082-DE2D948AE7E9}"/>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8" name="Footer Placeholder 7">
            <a:extLst>
              <a:ext uri="{FF2B5EF4-FFF2-40B4-BE49-F238E27FC236}">
                <a16:creationId xmlns:a16="http://schemas.microsoft.com/office/drawing/2014/main" id="{1F56DD6B-41BC-7862-7484-8911AA7087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3657F1-D76A-52A9-4483-36BF03397D29}"/>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2593329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7A2F3-2135-EEE3-DD33-BA9D38FC55A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673139-2048-BBF9-FD74-A428ED29BA8F}"/>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4" name="Footer Placeholder 3">
            <a:extLst>
              <a:ext uri="{FF2B5EF4-FFF2-40B4-BE49-F238E27FC236}">
                <a16:creationId xmlns:a16="http://schemas.microsoft.com/office/drawing/2014/main" id="{143EE454-411B-B3F8-2839-9A4C20CEE7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EC947A-185B-2AA2-E663-05AFAC1216B7}"/>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3358368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4207BF-0599-2F92-5D0B-753DDAF7A520}"/>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3" name="Footer Placeholder 2">
            <a:extLst>
              <a:ext uri="{FF2B5EF4-FFF2-40B4-BE49-F238E27FC236}">
                <a16:creationId xmlns:a16="http://schemas.microsoft.com/office/drawing/2014/main" id="{8CD1E6DC-7240-63DB-6404-E8F4A77EBF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475D89-2BF0-41B9-2D00-4A78B2F65931}"/>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760671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5C301-4E47-63C9-3223-2F290013F3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90ACC9-81EF-8285-01E1-9BBE2E219B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914629-DC36-FDA3-B1A0-C7B284816D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CB9A9A-477D-C81D-B02E-95A2AC99C85C}"/>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6" name="Footer Placeholder 5">
            <a:extLst>
              <a:ext uri="{FF2B5EF4-FFF2-40B4-BE49-F238E27FC236}">
                <a16:creationId xmlns:a16="http://schemas.microsoft.com/office/drawing/2014/main" id="{6A1EBB5B-2832-CC42-A872-6CD2C4553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7112B3-F349-0CBF-AA0F-8169EDAFE714}"/>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1509596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2B223-5571-A769-EDB7-B8BDB48B7D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B5B188-7E3D-01D3-3807-5BCDE3699F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E8C566-CDD1-790D-FD88-9A5DFEE459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B3A32E-D5F3-B825-66C6-A971E1C967AF}"/>
              </a:ext>
            </a:extLst>
          </p:cNvPr>
          <p:cNvSpPr>
            <a:spLocks noGrp="1"/>
          </p:cNvSpPr>
          <p:nvPr>
            <p:ph type="dt" sz="half" idx="10"/>
          </p:nvPr>
        </p:nvSpPr>
        <p:spPr/>
        <p:txBody>
          <a:bodyPr/>
          <a:lstStyle/>
          <a:p>
            <a:fld id="{E0EF9D95-299D-7546-B611-5AA3011F1E97}" type="datetimeFigureOut">
              <a:rPr lang="en-US" smtClean="0"/>
              <a:t>5/1/2025</a:t>
            </a:fld>
            <a:endParaRPr lang="en-US"/>
          </a:p>
        </p:txBody>
      </p:sp>
      <p:sp>
        <p:nvSpPr>
          <p:cNvPr id="6" name="Footer Placeholder 5">
            <a:extLst>
              <a:ext uri="{FF2B5EF4-FFF2-40B4-BE49-F238E27FC236}">
                <a16:creationId xmlns:a16="http://schemas.microsoft.com/office/drawing/2014/main" id="{AE5238BE-D31C-33A3-E889-904902C75B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06886C-928D-9566-A49C-ADBD6D9DE377}"/>
              </a:ext>
            </a:extLst>
          </p:cNvPr>
          <p:cNvSpPr>
            <a:spLocks noGrp="1"/>
          </p:cNvSpPr>
          <p:nvPr>
            <p:ph type="sldNum" sz="quarter" idx="12"/>
          </p:nvPr>
        </p:nvSpPr>
        <p:spPr/>
        <p:txBody>
          <a:bodyPr/>
          <a:lstStyle/>
          <a:p>
            <a:fld id="{8913A65F-8B46-8C44-B7E5-F288BE877A2B}" type="slidenum">
              <a:rPr lang="en-US" smtClean="0"/>
              <a:t>‹#›</a:t>
            </a:fld>
            <a:endParaRPr lang="en-US"/>
          </a:p>
        </p:txBody>
      </p:sp>
    </p:spTree>
    <p:extLst>
      <p:ext uri="{BB962C8B-B14F-4D97-AF65-F5344CB8AC3E}">
        <p14:creationId xmlns:p14="http://schemas.microsoft.com/office/powerpoint/2010/main" val="3444751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D3D6A4-2CD9-1E39-47D2-CA91D1517C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E2441F-1809-67D7-2D75-D1D7B8603C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C378A6-BFF4-97F0-0F9F-5A6CDDA530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0EF9D95-299D-7546-B611-5AA3011F1E97}" type="datetimeFigureOut">
              <a:rPr lang="en-US" smtClean="0"/>
              <a:t>5/1/2025</a:t>
            </a:fld>
            <a:endParaRPr lang="en-US"/>
          </a:p>
        </p:txBody>
      </p:sp>
      <p:sp>
        <p:nvSpPr>
          <p:cNvPr id="5" name="Footer Placeholder 4">
            <a:extLst>
              <a:ext uri="{FF2B5EF4-FFF2-40B4-BE49-F238E27FC236}">
                <a16:creationId xmlns:a16="http://schemas.microsoft.com/office/drawing/2014/main" id="{1E75A1E4-2A60-0EE2-08AE-630896C3C1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E9645BD-7646-B50E-EB45-6FF9F517C1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13A65F-8B46-8C44-B7E5-F288BE877A2B}" type="slidenum">
              <a:rPr lang="en-US" smtClean="0"/>
              <a:t>‹#›</a:t>
            </a:fld>
            <a:endParaRPr lang="en-US"/>
          </a:p>
        </p:txBody>
      </p:sp>
    </p:spTree>
    <p:extLst>
      <p:ext uri="{BB962C8B-B14F-4D97-AF65-F5344CB8AC3E}">
        <p14:creationId xmlns:p14="http://schemas.microsoft.com/office/powerpoint/2010/main" val="978223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image" Target="../media/image7.jpe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https://fetlife.com/groups/308553"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hyperlink" Target="https://forms.gle/pMu5evJYx1BDBMp86"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25.xml.rels><?xml version="1.0" encoding="UTF-8" standalone="yes"?>
<Relationships xmlns="http://schemas.openxmlformats.org/package/2006/relationships"><Relationship Id="rId3" Type="http://schemas.openxmlformats.org/officeDocument/2006/relationships/hyperlink" Target="https://forms.gle/pMu5evJYx1BDBMp86"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C408D-3A62-718E-5E80-6C49CAD572F1}"/>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D1B99C85-5836-8212-D17D-7A19439F9946}"/>
              </a:ext>
            </a:extLst>
          </p:cNvPr>
          <p:cNvPicPr>
            <a:picLocks noChangeAspect="1"/>
          </p:cNvPicPr>
          <p:nvPr/>
        </p:nvPicPr>
        <p:blipFill>
          <a:blip r:embed="rId2"/>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46321210-BAAB-C8AC-1BBB-5FC6B3E11AA1}"/>
              </a:ext>
            </a:extLst>
          </p:cNvPr>
          <p:cNvSpPr txBox="1"/>
          <p:nvPr/>
        </p:nvSpPr>
        <p:spPr>
          <a:xfrm>
            <a:off x="500061" y="4130676"/>
            <a:ext cx="7472363" cy="2246769"/>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a:t>
            </a:r>
          </a:p>
          <a:p>
            <a:r>
              <a:rPr lang="en-US" sz="2800" dirty="0">
                <a:solidFill>
                  <a:srgbClr val="FF0000"/>
                </a:solidFill>
              </a:rPr>
              <a:t>Date: Saturday, February 15, 2025</a:t>
            </a:r>
          </a:p>
          <a:p>
            <a:r>
              <a:rPr lang="en-US" sz="2800" dirty="0">
                <a:solidFill>
                  <a:srgbClr val="FF0000"/>
                </a:solidFill>
              </a:rPr>
              <a:t>Time: 2pm to 4pm</a:t>
            </a:r>
          </a:p>
          <a:p>
            <a:r>
              <a:rPr lang="en-US" sz="2800" dirty="0">
                <a:solidFill>
                  <a:srgbClr val="FF0000"/>
                </a:solidFill>
              </a:rPr>
              <a:t>Where: </a:t>
            </a:r>
            <a:r>
              <a:rPr lang="en-US" sz="2800" dirty="0">
                <a:solidFill>
                  <a:srgbClr val="FF0000"/>
                </a:solidFill>
                <a:effectLst/>
                <a:latin typeface="Aptos" panose="020B0004020202020204" pitchFamily="34" charset="0"/>
                <a:ea typeface="Aptos" panose="020B0004020202020204" pitchFamily="34" charset="0"/>
                <a:cs typeface="Arial" panose="020B0604020202020204" pitchFamily="34" charset="0"/>
              </a:rPr>
              <a:t>Little Italy Brick Oven Pizza and Café, 459 NJ-31, Washington NJ, 07882</a:t>
            </a:r>
            <a:endParaRPr lang="en-US" sz="2800" dirty="0">
              <a:solidFill>
                <a:srgbClr val="FF0000"/>
              </a:solidFill>
            </a:endParaRPr>
          </a:p>
        </p:txBody>
      </p:sp>
      <p:sp>
        <p:nvSpPr>
          <p:cNvPr id="8" name="TextBox 7">
            <a:extLst>
              <a:ext uri="{FF2B5EF4-FFF2-40B4-BE49-F238E27FC236}">
                <a16:creationId xmlns:a16="http://schemas.microsoft.com/office/drawing/2014/main" id="{18C77852-EBC7-32F3-D238-EFD027041225}"/>
              </a:ext>
            </a:extLst>
          </p:cNvPr>
          <p:cNvSpPr txBox="1"/>
          <p:nvPr/>
        </p:nvSpPr>
        <p:spPr>
          <a:xfrm>
            <a:off x="500061" y="3001115"/>
            <a:ext cx="6638781" cy="954107"/>
          </a:xfrm>
          <a:prstGeom prst="rect">
            <a:avLst/>
          </a:prstGeom>
          <a:noFill/>
        </p:spPr>
        <p:txBody>
          <a:bodyPr wrap="square" rtlCol="0">
            <a:spAutoFit/>
          </a:bodyPr>
          <a:lstStyle/>
          <a:p>
            <a:r>
              <a:rPr lang="en-US" sz="2800" dirty="0">
                <a:solidFill>
                  <a:schemeClr val="bg1"/>
                </a:solidFill>
              </a:rPr>
              <a:t>Topic: </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How You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S</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tarted and Where Are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Y</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ou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G</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oing</a:t>
            </a:r>
            <a:r>
              <a:rPr lang="en-US" sz="2800" dirty="0">
                <a:solidFill>
                  <a:schemeClr val="bg1"/>
                </a:solidFill>
                <a:effectLst/>
              </a:rPr>
              <a:t> </a:t>
            </a:r>
            <a:r>
              <a:rPr lang="en-US" sz="2800" dirty="0">
                <a:solidFill>
                  <a:schemeClr val="bg1"/>
                </a:solidFill>
              </a:rPr>
              <a:t> </a:t>
            </a:r>
          </a:p>
        </p:txBody>
      </p:sp>
    </p:spTree>
    <p:extLst>
      <p:ext uri="{BB962C8B-B14F-4D97-AF65-F5344CB8AC3E}">
        <p14:creationId xmlns:p14="http://schemas.microsoft.com/office/powerpoint/2010/main" val="3856951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A8A6A-0193-073C-7150-779E8FECD0C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E74E070-8E34-283E-99FB-75B39A250273}"/>
              </a:ext>
            </a:extLst>
          </p:cNvPr>
          <p:cNvSpPr txBox="1"/>
          <p:nvPr/>
        </p:nvSpPr>
        <p:spPr>
          <a:xfrm>
            <a:off x="636103" y="2982602"/>
            <a:ext cx="808383" cy="369332"/>
          </a:xfrm>
          <a:prstGeom prst="rect">
            <a:avLst/>
          </a:prstGeom>
          <a:noFill/>
        </p:spPr>
        <p:txBody>
          <a:bodyPr wrap="square">
            <a:spAutoFit/>
          </a:bodyPr>
          <a:lstStyle/>
          <a:p>
            <a:r>
              <a:rPr lang="en-US" dirty="0"/>
              <a:t>✨</a:t>
            </a:r>
          </a:p>
        </p:txBody>
      </p:sp>
      <p:pic>
        <p:nvPicPr>
          <p:cNvPr id="4" name="Picture 3" descr="A round button with a purple triangle and text&#10;&#10;AI-generated content may be incorrect.">
            <a:extLst>
              <a:ext uri="{FF2B5EF4-FFF2-40B4-BE49-F238E27FC236}">
                <a16:creationId xmlns:a16="http://schemas.microsoft.com/office/drawing/2014/main" id="{83373560-9457-5A99-4FFB-714F1F079CB3}"/>
              </a:ext>
            </a:extLst>
          </p:cNvPr>
          <p:cNvPicPr>
            <a:picLocks noChangeAspect="1"/>
          </p:cNvPicPr>
          <p:nvPr/>
        </p:nvPicPr>
        <p:blipFill>
          <a:blip r:embed="rId3"/>
          <a:stretch>
            <a:fillRect/>
          </a:stretch>
        </p:blipFill>
        <p:spPr>
          <a:xfrm>
            <a:off x="3084163" y="141247"/>
            <a:ext cx="6492028" cy="6492028"/>
          </a:xfrm>
          <a:prstGeom prst="ellipse">
            <a:avLst/>
          </a:prstGeom>
        </p:spPr>
      </p:pic>
    </p:spTree>
    <p:extLst>
      <p:ext uri="{BB962C8B-B14F-4D97-AF65-F5344CB8AC3E}">
        <p14:creationId xmlns:p14="http://schemas.microsoft.com/office/powerpoint/2010/main" val="3916715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AD5D6-3BAA-4287-67AF-9114B1165D3B}"/>
            </a:ext>
          </a:extLst>
        </p:cNvPr>
        <p:cNvGrpSpPr/>
        <p:nvPr/>
      </p:nvGrpSpPr>
      <p:grpSpPr>
        <a:xfrm>
          <a:off x="0" y="0"/>
          <a:ext cx="0" cy="0"/>
          <a:chOff x="0" y="0"/>
          <a:chExt cx="0" cy="0"/>
        </a:xfrm>
      </p:grpSpPr>
      <p:pic>
        <p:nvPicPr>
          <p:cNvPr id="3" name="Picture 2" descr="A red white and black rose with a heart&#10;&#10;AI-generated content may be incorrect.">
            <a:extLst>
              <a:ext uri="{FF2B5EF4-FFF2-40B4-BE49-F238E27FC236}">
                <a16:creationId xmlns:a16="http://schemas.microsoft.com/office/drawing/2014/main" id="{D7FD80C7-99BD-15C2-BF36-010B2173859C}"/>
              </a:ext>
            </a:extLst>
          </p:cNvPr>
          <p:cNvPicPr>
            <a:picLocks noChangeAspect="1"/>
          </p:cNvPicPr>
          <p:nvPr/>
        </p:nvPicPr>
        <p:blipFill>
          <a:blip r:embed="rId3"/>
          <a:stretch>
            <a:fillRect/>
          </a:stretch>
        </p:blipFill>
        <p:spPr>
          <a:xfrm>
            <a:off x="3625850" y="965200"/>
            <a:ext cx="4940300" cy="4927600"/>
          </a:xfrm>
          <a:prstGeom prst="ellipse">
            <a:avLst/>
          </a:prstGeom>
          <a:effectLst>
            <a:softEdge rad="0"/>
          </a:effectLst>
        </p:spPr>
      </p:pic>
    </p:spTree>
    <p:extLst>
      <p:ext uri="{BB962C8B-B14F-4D97-AF65-F5344CB8AC3E}">
        <p14:creationId xmlns:p14="http://schemas.microsoft.com/office/powerpoint/2010/main" val="3683338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49E2F-326B-035C-2DA5-C532613CA4E3}"/>
            </a:ext>
          </a:extLst>
        </p:cNvPr>
        <p:cNvGrpSpPr/>
        <p:nvPr/>
      </p:nvGrpSpPr>
      <p:grpSpPr>
        <a:xfrm>
          <a:off x="0" y="0"/>
          <a:ext cx="0" cy="0"/>
          <a:chOff x="0" y="0"/>
          <a:chExt cx="0" cy="0"/>
        </a:xfrm>
      </p:grpSpPr>
      <p:pic>
        <p:nvPicPr>
          <p:cNvPr id="2" name="Picture 1" descr="A logo with a globe and text&#10;&#10;Description automatically generated">
            <a:extLst>
              <a:ext uri="{FF2B5EF4-FFF2-40B4-BE49-F238E27FC236}">
                <a16:creationId xmlns:a16="http://schemas.microsoft.com/office/drawing/2014/main" id="{C93025BA-8AC0-5218-7CDC-D704EAF0452D}"/>
              </a:ext>
            </a:extLst>
          </p:cNvPr>
          <p:cNvPicPr>
            <a:picLocks noChangeAspect="1"/>
          </p:cNvPicPr>
          <p:nvPr/>
        </p:nvPicPr>
        <p:blipFill>
          <a:blip r:embed="rId3"/>
          <a:stretch>
            <a:fillRect/>
          </a:stretch>
        </p:blipFill>
        <p:spPr>
          <a:xfrm>
            <a:off x="3471732" y="1284619"/>
            <a:ext cx="5478754" cy="4288762"/>
          </a:xfrm>
          <a:prstGeom prst="rect">
            <a:avLst/>
          </a:prstGeom>
        </p:spPr>
      </p:pic>
    </p:spTree>
    <p:extLst>
      <p:ext uri="{BB962C8B-B14F-4D97-AF65-F5344CB8AC3E}">
        <p14:creationId xmlns:p14="http://schemas.microsoft.com/office/powerpoint/2010/main" val="2468072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063FB77-C3BF-9DE6-22B6-A20411DC7090}"/>
            </a:ext>
          </a:extLst>
        </p:cNvPr>
        <p:cNvGrpSpPr/>
        <p:nvPr/>
      </p:nvGrpSpPr>
      <p:grpSpPr>
        <a:xfrm>
          <a:off x="0" y="0"/>
          <a:ext cx="0" cy="0"/>
          <a:chOff x="0" y="0"/>
          <a:chExt cx="0" cy="0"/>
        </a:xfrm>
      </p:grpSpPr>
      <p:pic>
        <p:nvPicPr>
          <p:cNvPr id="6" name="Picture 5" descr="A dolphin jumping out of water with a pink moon and stars&#10;&#10;AI-generated content may be incorrect.">
            <a:extLst>
              <a:ext uri="{FF2B5EF4-FFF2-40B4-BE49-F238E27FC236}">
                <a16:creationId xmlns:a16="http://schemas.microsoft.com/office/drawing/2014/main" id="{95D04A1E-7E2A-790A-E793-E12540017383}"/>
              </a:ext>
            </a:extLst>
          </p:cNvPr>
          <p:cNvPicPr>
            <a:picLocks noChangeAspect="1"/>
          </p:cNvPicPr>
          <p:nvPr/>
        </p:nvPicPr>
        <p:blipFill>
          <a:blip r:embed="rId3"/>
          <a:stretch>
            <a:fillRect/>
          </a:stretch>
        </p:blipFill>
        <p:spPr>
          <a:xfrm>
            <a:off x="2933700" y="157424"/>
            <a:ext cx="6696075" cy="6543152"/>
          </a:xfrm>
          <a:prstGeom prst="ellipse">
            <a:avLst/>
          </a:prstGeom>
        </p:spPr>
      </p:pic>
    </p:spTree>
    <p:extLst>
      <p:ext uri="{BB962C8B-B14F-4D97-AF65-F5344CB8AC3E}">
        <p14:creationId xmlns:p14="http://schemas.microsoft.com/office/powerpoint/2010/main" val="413069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9" name="Picture 8" descr="A pair of feet with spikes on them&#10;&#10;AI-generated content may be incorrect.">
            <a:extLst>
              <a:ext uri="{FF2B5EF4-FFF2-40B4-BE49-F238E27FC236}">
                <a16:creationId xmlns:a16="http://schemas.microsoft.com/office/drawing/2014/main" id="{AAB443DD-CBCB-06D4-1002-55ED1492DB33}"/>
              </a:ext>
            </a:extLst>
          </p:cNvPr>
          <p:cNvPicPr>
            <a:picLocks noChangeAspect="1"/>
          </p:cNvPicPr>
          <p:nvPr/>
        </p:nvPicPr>
        <p:blipFill>
          <a:blip r:embed="rId3">
            <a:alphaModFix/>
          </a:blip>
          <a:stretch>
            <a:fillRect/>
          </a:stretch>
        </p:blipFill>
        <p:spPr>
          <a:xfrm>
            <a:off x="441456" y="-145192"/>
            <a:ext cx="4679633" cy="7148384"/>
          </a:xfrm>
          <a:prstGeom prst="ellipse">
            <a:avLst/>
          </a:prstGeom>
          <a:blipFill>
            <a:blip r:embed="rId4"/>
            <a:tile tx="0" ty="0" sx="100000" sy="100000" flip="none" algn="tl"/>
          </a:blipFill>
          <a:effectLst>
            <a:softEdge rad="74464"/>
          </a:effectLst>
        </p:spPr>
      </p:pic>
      <p:sp>
        <p:nvSpPr>
          <p:cNvPr id="24" name="Rectangle 23">
            <a:extLst>
              <a:ext uri="{FF2B5EF4-FFF2-40B4-BE49-F238E27FC236}">
                <a16:creationId xmlns:a16="http://schemas.microsoft.com/office/drawing/2014/main" id="{216BB327-7AA9-4EC5-815F-9D8E6BC53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C7C93A3-CC6C-77B7-2EB3-13627F88BA35}"/>
              </a:ext>
            </a:extLst>
          </p:cNvPr>
          <p:cNvSpPr txBox="1"/>
          <p:nvPr/>
        </p:nvSpPr>
        <p:spPr>
          <a:xfrm>
            <a:off x="4477408" y="718396"/>
            <a:ext cx="3831020" cy="1384995"/>
          </a:xfrm>
          <a:prstGeom prst="rect">
            <a:avLst/>
          </a:prstGeom>
          <a:noFill/>
        </p:spPr>
        <p:txBody>
          <a:bodyPr wrap="square" rtlCol="0">
            <a:spAutoFit/>
          </a:bodyPr>
          <a:lstStyle/>
          <a:p>
            <a:pPr algn="ctr"/>
            <a:r>
              <a:rPr lang="en-US" sz="2800" dirty="0"/>
              <a:t>Stil Kinky</a:t>
            </a:r>
          </a:p>
          <a:p>
            <a:pPr algn="ctr"/>
            <a:r>
              <a:rPr lang="en-US" sz="2800" dirty="0"/>
              <a:t>In Xanadu</a:t>
            </a:r>
          </a:p>
          <a:p>
            <a:pPr algn="ctr"/>
            <a:r>
              <a:rPr lang="en-US" sz="2800" dirty="0"/>
              <a:t>	       Podcast</a:t>
            </a:r>
          </a:p>
        </p:txBody>
      </p:sp>
    </p:spTree>
    <p:extLst>
      <p:ext uri="{BB962C8B-B14F-4D97-AF65-F5344CB8AC3E}">
        <p14:creationId xmlns:p14="http://schemas.microsoft.com/office/powerpoint/2010/main" val="2738884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AB3F2B-55D0-7959-3789-98BDB2F99981}"/>
            </a:ext>
          </a:extLst>
        </p:cNvPr>
        <p:cNvGrpSpPr/>
        <p:nvPr/>
      </p:nvGrpSpPr>
      <p:grpSpPr>
        <a:xfrm>
          <a:off x="0" y="0"/>
          <a:ext cx="0" cy="0"/>
          <a:chOff x="0" y="0"/>
          <a:chExt cx="0" cy="0"/>
        </a:xfrm>
      </p:grpSpPr>
      <p:sp>
        <p:nvSpPr>
          <p:cNvPr id="24" name="Rectangle 23">
            <a:extLst>
              <a:ext uri="{FF2B5EF4-FFF2-40B4-BE49-F238E27FC236}">
                <a16:creationId xmlns:a16="http://schemas.microsoft.com/office/drawing/2014/main" id="{0BA6FD78-0912-FCD7-8EBC-9DCD5228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air of feet with spikes on them&#10;&#10;AI-generated content may be incorrect.">
            <a:extLst>
              <a:ext uri="{FF2B5EF4-FFF2-40B4-BE49-F238E27FC236}">
                <a16:creationId xmlns:a16="http://schemas.microsoft.com/office/drawing/2014/main" id="{1FB8A71E-E79C-689C-BD88-27CA3BA25F2C}"/>
              </a:ext>
            </a:extLst>
          </p:cNvPr>
          <p:cNvPicPr>
            <a:picLocks noChangeAspect="1"/>
          </p:cNvPicPr>
          <p:nvPr/>
        </p:nvPicPr>
        <p:blipFill>
          <a:blip r:embed="rId2"/>
          <a:stretch>
            <a:fillRect/>
          </a:stretch>
        </p:blipFill>
        <p:spPr>
          <a:xfrm>
            <a:off x="6625167" y="182282"/>
            <a:ext cx="4539740" cy="6560525"/>
          </a:xfrm>
          <a:prstGeom prst="rect">
            <a:avLst/>
          </a:prstGeom>
        </p:spPr>
      </p:pic>
      <p:sp>
        <p:nvSpPr>
          <p:cNvPr id="4" name="TextBox 3">
            <a:extLst>
              <a:ext uri="{FF2B5EF4-FFF2-40B4-BE49-F238E27FC236}">
                <a16:creationId xmlns:a16="http://schemas.microsoft.com/office/drawing/2014/main" id="{2EAFF460-7DE2-4727-3A34-69BFFB57475E}"/>
              </a:ext>
            </a:extLst>
          </p:cNvPr>
          <p:cNvSpPr txBox="1"/>
          <p:nvPr/>
        </p:nvSpPr>
        <p:spPr>
          <a:xfrm>
            <a:off x="-1786977" y="380708"/>
            <a:ext cx="12457093" cy="707886"/>
          </a:xfrm>
          <a:prstGeom prst="rect">
            <a:avLst/>
          </a:prstGeom>
          <a:noFill/>
        </p:spPr>
        <p:txBody>
          <a:bodyPr wrap="square" rtlCol="0">
            <a:spAutoFit/>
          </a:bodyPr>
          <a:lstStyle/>
          <a:p>
            <a:pPr algn="ctr"/>
            <a:r>
              <a:rPr lang="en-US" sz="4000" dirty="0"/>
              <a:t>Kinky Ever After</a:t>
            </a:r>
          </a:p>
        </p:txBody>
      </p:sp>
    </p:spTree>
    <p:extLst>
      <p:ext uri="{BB962C8B-B14F-4D97-AF65-F5344CB8AC3E}">
        <p14:creationId xmlns:p14="http://schemas.microsoft.com/office/powerpoint/2010/main" val="3232924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4DC16E1-09F6-69E6-046C-A9DBF510C9F2}"/>
            </a:ext>
          </a:extLst>
        </p:cNvPr>
        <p:cNvGrpSpPr/>
        <p:nvPr/>
      </p:nvGrpSpPr>
      <p:grpSpPr>
        <a:xfrm>
          <a:off x="0" y="0"/>
          <a:ext cx="0" cy="0"/>
          <a:chOff x="0" y="0"/>
          <a:chExt cx="0" cy="0"/>
        </a:xfrm>
      </p:grpSpPr>
      <p:sp>
        <p:nvSpPr>
          <p:cNvPr id="40" name="Rectangle 39">
            <a:extLst>
              <a:ext uri="{FF2B5EF4-FFF2-40B4-BE49-F238E27FC236}">
                <a16:creationId xmlns:a16="http://schemas.microsoft.com/office/drawing/2014/main" id="{5E531AA7-5BE3-DB52-9448-51D1A69B5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9EC1E80-2057-170E-CBC1-6CB0DCE76884}"/>
              </a:ext>
            </a:extLst>
          </p:cNvPr>
          <p:cNvSpPr txBox="1"/>
          <p:nvPr/>
        </p:nvSpPr>
        <p:spPr>
          <a:xfrm>
            <a:off x="4237306" y="2711840"/>
            <a:ext cx="4270023" cy="3114698"/>
          </a:xfrm>
          <a:prstGeom prst="rect">
            <a:avLst/>
          </a:prstGeom>
        </p:spPr>
        <p:txBody>
          <a:bodyPr vert="horz" lIns="91440" tIns="45720" rIns="91440" bIns="45720" rtlCol="0" anchor="b">
            <a:normAutofit lnSpcReduction="10000"/>
          </a:bodyPr>
          <a:lstStyle/>
          <a:p>
            <a:pPr algn="ctr">
              <a:lnSpc>
                <a:spcPct val="90000"/>
              </a:lnSpc>
              <a:spcBef>
                <a:spcPct val="0"/>
              </a:spcBef>
              <a:spcAft>
                <a:spcPts val="600"/>
              </a:spcAft>
            </a:pPr>
            <a:endParaRPr lang="en-US" sz="5400" kern="1200" dirty="0">
              <a:solidFill>
                <a:schemeClr val="bg1"/>
              </a:solidFill>
              <a:latin typeface="+mj-lt"/>
              <a:ea typeface="+mj-ea"/>
              <a:cs typeface="+mj-cs"/>
            </a:endParaRPr>
          </a:p>
          <a:p>
            <a:pPr algn="ctr">
              <a:lnSpc>
                <a:spcPct val="90000"/>
              </a:lnSpc>
              <a:spcBef>
                <a:spcPct val="0"/>
              </a:spcBef>
              <a:spcAft>
                <a:spcPts val="600"/>
              </a:spcAft>
            </a:pPr>
            <a:endParaRPr lang="en-US" sz="5400" dirty="0">
              <a:solidFill>
                <a:schemeClr val="bg1"/>
              </a:solidFill>
              <a:latin typeface="+mj-lt"/>
              <a:ea typeface="+mj-ea"/>
              <a:cs typeface="+mj-cs"/>
            </a:endParaRPr>
          </a:p>
          <a:p>
            <a:pPr algn="ctr">
              <a:lnSpc>
                <a:spcPct val="90000"/>
              </a:lnSpc>
              <a:spcBef>
                <a:spcPct val="0"/>
              </a:spcBef>
              <a:spcAft>
                <a:spcPts val="600"/>
              </a:spcAft>
            </a:pPr>
            <a:r>
              <a:rPr lang="en-US" sz="5400" kern="1200" dirty="0">
                <a:solidFill>
                  <a:schemeClr val="bg1"/>
                </a:solidFill>
                <a:latin typeface="+mj-lt"/>
                <a:ea typeface="+mj-ea"/>
                <a:cs typeface="+mj-cs"/>
              </a:rPr>
              <a:t>Welcome to Xanadu KINK</a:t>
            </a:r>
          </a:p>
        </p:txBody>
      </p:sp>
      <p:grpSp>
        <p:nvGrpSpPr>
          <p:cNvPr id="41" name="Group 40">
            <a:extLst>
              <a:ext uri="{FF2B5EF4-FFF2-40B4-BE49-F238E27FC236}">
                <a16:creationId xmlns:a16="http://schemas.microsoft.com/office/drawing/2014/main" id="{6710575D-D252-A26C-E72E-8813EE1AF8E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46" name="Freeform: Shape 45">
              <a:extLst>
                <a:ext uri="{FF2B5EF4-FFF2-40B4-BE49-F238E27FC236}">
                  <a16:creationId xmlns:a16="http://schemas.microsoft.com/office/drawing/2014/main" id="{78ACE083-4973-331F-E401-05DFA3629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6">
              <a:extLst>
                <a:ext uri="{FF2B5EF4-FFF2-40B4-BE49-F238E27FC236}">
                  <a16:creationId xmlns:a16="http://schemas.microsoft.com/office/drawing/2014/main" id="{3BC84802-0ECB-0D76-5489-CF8D2DCA5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6" name="Picture 5" descr="A pair of feet with spikes on them&#10;&#10;AI-generated content may be incorrect.">
            <a:extLst>
              <a:ext uri="{FF2B5EF4-FFF2-40B4-BE49-F238E27FC236}">
                <a16:creationId xmlns:a16="http://schemas.microsoft.com/office/drawing/2014/main" id="{124CDA04-87C7-6774-0F88-69E06FCD91C2}"/>
              </a:ext>
            </a:extLst>
          </p:cNvPr>
          <p:cNvPicPr>
            <a:picLocks noChangeAspect="1"/>
          </p:cNvPicPr>
          <p:nvPr/>
        </p:nvPicPr>
        <p:blipFill>
          <a:blip r:embed="rId4"/>
          <a:srcRect l="5966" r="4345"/>
          <a:stretch/>
        </p:blipFill>
        <p:spPr>
          <a:xfrm>
            <a:off x="8104360" y="549101"/>
            <a:ext cx="4087640" cy="6308897"/>
          </a:xfrm>
          <a:custGeom>
            <a:avLst/>
            <a:gdLst/>
            <a:ahLst/>
            <a:cxnLst/>
            <a:rect l="l" t="t" r="r" b="b"/>
            <a:pathLst>
              <a:path w="3951921" h="6858000">
                <a:moveTo>
                  <a:pt x="224707" y="0"/>
                </a:moveTo>
                <a:lnTo>
                  <a:pt x="3951921" y="0"/>
                </a:lnTo>
                <a:lnTo>
                  <a:pt x="3951921" y="6858000"/>
                </a:lnTo>
                <a:lnTo>
                  <a:pt x="886146" y="6858000"/>
                </a:lnTo>
                <a:lnTo>
                  <a:pt x="558800" y="5721062"/>
                </a:lnTo>
                <a:lnTo>
                  <a:pt x="0" y="2712496"/>
                </a:lnTo>
                <a:close/>
              </a:path>
            </a:pathLst>
          </a:custGeom>
        </p:spPr>
      </p:pic>
      <p:grpSp>
        <p:nvGrpSpPr>
          <p:cNvPr id="44" name="Group 43">
            <a:extLst>
              <a:ext uri="{FF2B5EF4-FFF2-40B4-BE49-F238E27FC236}">
                <a16:creationId xmlns:a16="http://schemas.microsoft.com/office/drawing/2014/main" id="{B67615A6-E092-E7ED-1ED3-5216CECF68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50" name="Freeform: Shape 49">
              <a:extLst>
                <a:ext uri="{FF2B5EF4-FFF2-40B4-BE49-F238E27FC236}">
                  <a16:creationId xmlns:a16="http://schemas.microsoft.com/office/drawing/2014/main" id="{2327E506-6D86-F7B2-BB1B-731F9132C1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Shape 50">
              <a:extLst>
                <a:ext uri="{FF2B5EF4-FFF2-40B4-BE49-F238E27FC236}">
                  <a16:creationId xmlns:a16="http://schemas.microsoft.com/office/drawing/2014/main" id="{E595EB61-2AF1-0F88-898C-2E6D20E16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2" name="Picture 1" descr="A dolphin jumping out of water with a pink moon and stars&#10;&#10;AI-generated content may be incorrect.">
            <a:extLst>
              <a:ext uri="{FF2B5EF4-FFF2-40B4-BE49-F238E27FC236}">
                <a16:creationId xmlns:a16="http://schemas.microsoft.com/office/drawing/2014/main" id="{7B1DD985-64AC-3F78-AEAD-F9C649C8A83A}"/>
              </a:ext>
            </a:extLst>
          </p:cNvPr>
          <p:cNvPicPr>
            <a:picLocks noChangeAspect="1"/>
          </p:cNvPicPr>
          <p:nvPr/>
        </p:nvPicPr>
        <p:blipFill>
          <a:blip r:embed="rId5"/>
          <a:stretch>
            <a:fillRect/>
          </a:stretch>
        </p:blipFill>
        <p:spPr>
          <a:xfrm>
            <a:off x="187066" y="761999"/>
            <a:ext cx="2674681" cy="2613597"/>
          </a:xfrm>
          <a:prstGeom prst="ellipse">
            <a:avLst/>
          </a:prstGeom>
        </p:spPr>
      </p:pic>
      <p:pic>
        <p:nvPicPr>
          <p:cNvPr id="3" name="Picture 2" descr="A logo with a globe and text&#10;&#10;Description automatically generated">
            <a:extLst>
              <a:ext uri="{FF2B5EF4-FFF2-40B4-BE49-F238E27FC236}">
                <a16:creationId xmlns:a16="http://schemas.microsoft.com/office/drawing/2014/main" id="{B5F9E254-3B19-15A2-D73C-AE99362ABCC5}"/>
              </a:ext>
            </a:extLst>
          </p:cNvPr>
          <p:cNvPicPr>
            <a:picLocks noChangeAspect="1"/>
          </p:cNvPicPr>
          <p:nvPr/>
        </p:nvPicPr>
        <p:blipFill>
          <a:blip r:embed="rId6"/>
          <a:srcRect l="8115" r="1879"/>
          <a:stretch/>
        </p:blipFill>
        <p:spPr>
          <a:xfrm>
            <a:off x="-149665" y="3809998"/>
            <a:ext cx="3348144" cy="2910791"/>
          </a:xfrm>
          <a:custGeom>
            <a:avLst/>
            <a:gdLst/>
            <a:ahLst/>
            <a:cxnLst/>
            <a:rect l="l" t="t" r="r" b="b"/>
            <a:pathLst>
              <a:path w="3834670" h="3333747">
                <a:moveTo>
                  <a:pt x="0" y="0"/>
                </a:moveTo>
                <a:lnTo>
                  <a:pt x="3066495" y="0"/>
                </a:lnTo>
                <a:lnTo>
                  <a:pt x="3427241" y="1211943"/>
                </a:lnTo>
                <a:lnTo>
                  <a:pt x="3834670" y="3333747"/>
                </a:lnTo>
                <a:lnTo>
                  <a:pt x="0" y="3333747"/>
                </a:lnTo>
                <a:close/>
              </a:path>
            </a:pathLst>
          </a:custGeom>
        </p:spPr>
      </p:pic>
      <p:sp>
        <p:nvSpPr>
          <p:cNvPr id="11" name="TextBox 10">
            <a:extLst>
              <a:ext uri="{FF2B5EF4-FFF2-40B4-BE49-F238E27FC236}">
                <a16:creationId xmlns:a16="http://schemas.microsoft.com/office/drawing/2014/main" id="{F7CF6DCD-A408-28E7-A65C-7A311DBC8E8C}"/>
              </a:ext>
            </a:extLst>
          </p:cNvPr>
          <p:cNvSpPr txBox="1"/>
          <p:nvPr/>
        </p:nvSpPr>
        <p:spPr>
          <a:xfrm>
            <a:off x="8752593" y="449520"/>
            <a:ext cx="3439407" cy="1477328"/>
          </a:xfrm>
          <a:prstGeom prst="rect">
            <a:avLst/>
          </a:prstGeom>
          <a:noFill/>
        </p:spPr>
        <p:txBody>
          <a:bodyPr wrap="square">
            <a:spAutoFit/>
          </a:bodyPr>
          <a:lstStyle/>
          <a:p>
            <a:endParaRPr lang="en-US" sz="3000" dirty="0"/>
          </a:p>
          <a:p>
            <a:r>
              <a:rPr lang="en-US" sz="3000" dirty="0"/>
              <a:t>Kink Doesn’t Retire</a:t>
            </a:r>
          </a:p>
          <a:p>
            <a:r>
              <a:rPr lang="en-US" sz="3000" dirty="0"/>
              <a:t>                       Podcast</a:t>
            </a:r>
          </a:p>
        </p:txBody>
      </p:sp>
      <p:sp>
        <p:nvSpPr>
          <p:cNvPr id="13" name="TextBox 12">
            <a:extLst>
              <a:ext uri="{FF2B5EF4-FFF2-40B4-BE49-F238E27FC236}">
                <a16:creationId xmlns:a16="http://schemas.microsoft.com/office/drawing/2014/main" id="{C199C1A1-A3AE-80E4-2772-FC0125AAA1B1}"/>
              </a:ext>
            </a:extLst>
          </p:cNvPr>
          <p:cNvSpPr txBox="1"/>
          <p:nvPr/>
        </p:nvSpPr>
        <p:spPr>
          <a:xfrm>
            <a:off x="187066" y="148878"/>
            <a:ext cx="11674734" cy="369332"/>
          </a:xfrm>
          <a:prstGeom prst="rect">
            <a:avLst/>
          </a:prstGeom>
          <a:noFill/>
        </p:spPr>
        <p:txBody>
          <a:bodyPr wrap="square" rtlCol="0">
            <a:spAutoFit/>
          </a:bodyPr>
          <a:lstStyle/>
          <a:p>
            <a:r>
              <a:rPr lang="en-US" dirty="0">
                <a:solidFill>
                  <a:srgbClr val="FF0000"/>
                </a:solidFill>
              </a:rPr>
              <a:t>About.                 Bios               	             House of Xanadu	Power Exchange Together	          Podcast	Contact us</a:t>
            </a:r>
          </a:p>
        </p:txBody>
      </p:sp>
      <p:pic>
        <p:nvPicPr>
          <p:cNvPr id="4" name="Picture 3" descr="A logo with a crown and a letter x&#10;&#10;AI-generated content may be incorrect.">
            <a:extLst>
              <a:ext uri="{FF2B5EF4-FFF2-40B4-BE49-F238E27FC236}">
                <a16:creationId xmlns:a16="http://schemas.microsoft.com/office/drawing/2014/main" id="{62045395-D9E3-D4CF-0DF4-08A339CF10BF}"/>
              </a:ext>
            </a:extLst>
          </p:cNvPr>
          <p:cNvPicPr>
            <a:picLocks noChangeAspect="1"/>
          </p:cNvPicPr>
          <p:nvPr/>
        </p:nvPicPr>
        <p:blipFill>
          <a:blip r:embed="rId7"/>
          <a:stretch>
            <a:fillRect/>
          </a:stretch>
        </p:blipFill>
        <p:spPr>
          <a:xfrm>
            <a:off x="4668408" y="1031462"/>
            <a:ext cx="2672902" cy="2265284"/>
          </a:xfrm>
          <a:prstGeom prst="rect">
            <a:avLst/>
          </a:prstGeom>
        </p:spPr>
      </p:pic>
    </p:spTree>
    <p:extLst>
      <p:ext uri="{BB962C8B-B14F-4D97-AF65-F5344CB8AC3E}">
        <p14:creationId xmlns:p14="http://schemas.microsoft.com/office/powerpoint/2010/main" val="707440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65C4BC4-F1E4-5D8A-472E-70E3053B5020}"/>
            </a:ext>
          </a:extLst>
        </p:cNvPr>
        <p:cNvGrpSpPr/>
        <p:nvPr/>
      </p:nvGrpSpPr>
      <p:grpSpPr>
        <a:xfrm>
          <a:off x="0" y="0"/>
          <a:ext cx="0" cy="0"/>
          <a:chOff x="0" y="0"/>
          <a:chExt cx="0" cy="0"/>
        </a:xfrm>
      </p:grpSpPr>
      <p:sp useBgFill="1">
        <p:nvSpPr>
          <p:cNvPr id="114" name="Rectangle 113">
            <a:extLst>
              <a:ext uri="{FF2B5EF4-FFF2-40B4-BE49-F238E27FC236}">
                <a16:creationId xmlns:a16="http://schemas.microsoft.com/office/drawing/2014/main" id="{50D1C5B3-B60D-4696-AE60-100D5EC8A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6C45AC87-1D03-4452-BBE4-712E10796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D3A66E38-056D-4A0A-BF1D-682AB05298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080500" y="6"/>
            <a:ext cx="31114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E7D0A197-F7EC-4629-86FB-48D5D3B82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
            <a:ext cx="12192000" cy="2835780"/>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8" name="Rectangle 117">
            <a:extLst>
              <a:ext uri="{FF2B5EF4-FFF2-40B4-BE49-F238E27FC236}">
                <a16:creationId xmlns:a16="http://schemas.microsoft.com/office/drawing/2014/main" id="{47251444-A29D-44A8-9E2E-263F0C215B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26042" y="9496"/>
            <a:ext cx="11765956" cy="2826288"/>
          </a:xfrm>
          <a:prstGeom prst="rect">
            <a:avLst/>
          </a:prstGeom>
          <a:gradFill>
            <a:gsLst>
              <a:gs pos="0">
                <a:srgbClr val="000000">
                  <a:alpha val="8000"/>
                </a:srgbClr>
              </a:gs>
              <a:gs pos="76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3F7C9CDE-5399-7C21-2B7A-4DAF0A6C8933}"/>
              </a:ext>
            </a:extLst>
          </p:cNvPr>
          <p:cNvSpPr txBox="1"/>
          <p:nvPr/>
        </p:nvSpPr>
        <p:spPr>
          <a:xfrm>
            <a:off x="426041" y="-229656"/>
            <a:ext cx="11571728" cy="2049422"/>
          </a:xfrm>
          <a:prstGeom prst="rect">
            <a:avLst/>
          </a:prstGeom>
        </p:spPr>
        <p:txBody>
          <a:bodyPr vert="horz" lIns="91440" tIns="45720" rIns="91440" bIns="45720" rtlCol="0" anchor="ctr">
            <a:noAutofit/>
          </a:bodyPr>
          <a:lstStyle/>
          <a:p>
            <a:pPr>
              <a:lnSpc>
                <a:spcPct val="90000"/>
              </a:lnSpc>
              <a:spcBef>
                <a:spcPct val="0"/>
              </a:spcBef>
              <a:spcAft>
                <a:spcPts val="600"/>
              </a:spcAft>
            </a:pPr>
            <a:endParaRPr lang="en-US" sz="2800" kern="1200" dirty="0">
              <a:solidFill>
                <a:srgbClr val="FFFFFF"/>
              </a:solidFill>
              <a:latin typeface="+mj-lt"/>
              <a:ea typeface="+mj-ea"/>
              <a:cs typeface="+mj-cs"/>
            </a:endParaRPr>
          </a:p>
          <a:p>
            <a:pPr>
              <a:lnSpc>
                <a:spcPct val="90000"/>
              </a:lnSpc>
              <a:spcBef>
                <a:spcPct val="0"/>
              </a:spcBef>
              <a:spcAft>
                <a:spcPts val="600"/>
              </a:spcAft>
            </a:pPr>
            <a:r>
              <a:rPr lang="en-US" sz="3600" b="1" kern="1200" dirty="0">
                <a:solidFill>
                  <a:srgbClr val="FFFFFF"/>
                </a:solidFill>
                <a:latin typeface="+mj-lt"/>
                <a:ea typeface="+mj-ea"/>
                <a:cs typeface="+mj-cs"/>
              </a:rPr>
              <a:t>Welcome </a:t>
            </a:r>
          </a:p>
          <a:p>
            <a:pPr>
              <a:lnSpc>
                <a:spcPct val="90000"/>
              </a:lnSpc>
              <a:spcBef>
                <a:spcPct val="0"/>
              </a:spcBef>
              <a:spcAft>
                <a:spcPts val="600"/>
              </a:spcAft>
            </a:pPr>
            <a:r>
              <a:rPr lang="en-US" sz="3600" b="1" kern="1200" dirty="0">
                <a:solidFill>
                  <a:srgbClr val="FFFFFF"/>
                </a:solidFill>
                <a:latin typeface="+mj-lt"/>
                <a:ea typeface="+mj-ea"/>
                <a:cs typeface="+mj-cs"/>
              </a:rPr>
              <a:t>To Xanadu KINK  </a:t>
            </a:r>
          </a:p>
          <a:p>
            <a:pPr>
              <a:lnSpc>
                <a:spcPct val="90000"/>
              </a:lnSpc>
              <a:spcBef>
                <a:spcPct val="0"/>
              </a:spcBef>
              <a:spcAft>
                <a:spcPts val="600"/>
              </a:spcAft>
            </a:pPr>
            <a:r>
              <a:rPr lang="en-US" sz="2000" i="1" dirty="0">
                <a:solidFill>
                  <a:srgbClr val="FFFFFF"/>
                </a:solidFill>
                <a:latin typeface="+mj-lt"/>
                <a:ea typeface="+mj-ea"/>
                <a:cs typeface="+mj-cs"/>
              </a:rPr>
              <a:t>Where E</a:t>
            </a:r>
            <a:r>
              <a:rPr lang="en-US" sz="2000" i="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xperience and Education is honored, and every year is a kinky one. </a:t>
            </a:r>
            <a:r>
              <a:rPr lang="en-US" sz="2000" kern="1200" dirty="0">
                <a:solidFill>
                  <a:srgbClr val="FFFFFF"/>
                </a:solidFill>
                <a:latin typeface="+mj-lt"/>
                <a:ea typeface="+mj-ea"/>
                <a:cs typeface="+mj-cs"/>
              </a:rPr>
              <a:t>			Contact US</a:t>
            </a:r>
          </a:p>
        </p:txBody>
      </p:sp>
      <p:pic>
        <p:nvPicPr>
          <p:cNvPr id="3" name="Picture 2" descr="A logo with a globe and text&#10;&#10;Description automatically generated">
            <a:extLst>
              <a:ext uri="{FF2B5EF4-FFF2-40B4-BE49-F238E27FC236}">
                <a16:creationId xmlns:a16="http://schemas.microsoft.com/office/drawing/2014/main" id="{2132E83C-32B9-B785-9BE2-39315A11CFB0}"/>
              </a:ext>
            </a:extLst>
          </p:cNvPr>
          <p:cNvPicPr>
            <a:picLocks noChangeAspect="1"/>
          </p:cNvPicPr>
          <p:nvPr/>
        </p:nvPicPr>
        <p:blipFill>
          <a:blip r:embed="rId3"/>
          <a:srcRect l="13993" r="7759" b="2"/>
          <a:stretch/>
        </p:blipFill>
        <p:spPr>
          <a:xfrm>
            <a:off x="7379497" y="2273595"/>
            <a:ext cx="2514057" cy="2514057"/>
          </a:xfrm>
          <a:custGeom>
            <a:avLst/>
            <a:gdLst/>
            <a:ahLst/>
            <a:cxnLst/>
            <a:rect l="l" t="t" r="r" b="b"/>
            <a:pathLst>
              <a:path w="2593464" h="2593464">
                <a:moveTo>
                  <a:pt x="1296732" y="0"/>
                </a:moveTo>
                <a:cubicBezTo>
                  <a:pt x="2012897" y="0"/>
                  <a:pt x="2593464" y="580567"/>
                  <a:pt x="2593464" y="1296732"/>
                </a:cubicBezTo>
                <a:cubicBezTo>
                  <a:pt x="2593464" y="2012897"/>
                  <a:pt x="2012897" y="2593464"/>
                  <a:pt x="1296732" y="2593464"/>
                </a:cubicBezTo>
                <a:cubicBezTo>
                  <a:pt x="580567" y="2593464"/>
                  <a:pt x="0" y="2012897"/>
                  <a:pt x="0" y="1296732"/>
                </a:cubicBezTo>
                <a:cubicBezTo>
                  <a:pt x="0" y="580567"/>
                  <a:pt x="580567" y="0"/>
                  <a:pt x="1296732" y="0"/>
                </a:cubicBezTo>
                <a:close/>
              </a:path>
            </a:pathLst>
          </a:custGeom>
        </p:spPr>
      </p:pic>
      <p:pic>
        <p:nvPicPr>
          <p:cNvPr id="8" name="Picture 7" descr="A purple and pink text&#10;&#10;AI-generated content may be incorrect.">
            <a:extLst>
              <a:ext uri="{FF2B5EF4-FFF2-40B4-BE49-F238E27FC236}">
                <a16:creationId xmlns:a16="http://schemas.microsoft.com/office/drawing/2014/main" id="{62ABC3A1-3ACD-2766-64F0-A0660EC1646E}"/>
              </a:ext>
            </a:extLst>
          </p:cNvPr>
          <p:cNvPicPr>
            <a:picLocks noChangeAspect="1"/>
          </p:cNvPicPr>
          <p:nvPr/>
        </p:nvPicPr>
        <p:blipFill>
          <a:blip r:embed="rId4"/>
          <a:srcRect r="5" b="5"/>
          <a:stretch/>
        </p:blipFill>
        <p:spPr>
          <a:xfrm>
            <a:off x="10000064" y="2398759"/>
            <a:ext cx="2179299" cy="2179299"/>
          </a:xfrm>
          <a:custGeom>
            <a:avLst/>
            <a:gdLst/>
            <a:ahLst/>
            <a:cxnLst/>
            <a:rect l="l" t="t" r="r" b="b"/>
            <a:pathLst>
              <a:path w="2593464" h="2593464">
                <a:moveTo>
                  <a:pt x="1296732" y="0"/>
                </a:moveTo>
                <a:cubicBezTo>
                  <a:pt x="2012897" y="0"/>
                  <a:pt x="2593464" y="580567"/>
                  <a:pt x="2593464" y="1296732"/>
                </a:cubicBezTo>
                <a:cubicBezTo>
                  <a:pt x="2593464" y="2012897"/>
                  <a:pt x="2012897" y="2593464"/>
                  <a:pt x="1296732" y="2593464"/>
                </a:cubicBezTo>
                <a:cubicBezTo>
                  <a:pt x="580567" y="2593464"/>
                  <a:pt x="0" y="2012897"/>
                  <a:pt x="0" y="1296732"/>
                </a:cubicBezTo>
                <a:cubicBezTo>
                  <a:pt x="0" y="580567"/>
                  <a:pt x="580567" y="0"/>
                  <a:pt x="1296732" y="0"/>
                </a:cubicBezTo>
                <a:close/>
              </a:path>
            </a:pathLst>
          </a:custGeom>
        </p:spPr>
      </p:pic>
      <p:sp>
        <p:nvSpPr>
          <p:cNvPr id="13" name="TextBox 12">
            <a:extLst>
              <a:ext uri="{FF2B5EF4-FFF2-40B4-BE49-F238E27FC236}">
                <a16:creationId xmlns:a16="http://schemas.microsoft.com/office/drawing/2014/main" id="{764CD62A-3989-1BF3-68D1-1025AA750BBA}"/>
              </a:ext>
            </a:extLst>
          </p:cNvPr>
          <p:cNvSpPr txBox="1"/>
          <p:nvPr/>
        </p:nvSpPr>
        <p:spPr>
          <a:xfrm>
            <a:off x="426041" y="4787680"/>
            <a:ext cx="11765956" cy="1442631"/>
          </a:xfrm>
          <a:prstGeom prst="rect">
            <a:avLst/>
          </a:prstGeom>
        </p:spPr>
        <p:txBody>
          <a:bodyPr vert="horz" lIns="91440" tIns="45720" rIns="91440" bIns="45720" rtlCol="0">
            <a:normAutofit/>
          </a:bodyPr>
          <a:lstStyle/>
          <a:p>
            <a:pPr>
              <a:lnSpc>
                <a:spcPct val="90000"/>
              </a:lnSpc>
              <a:spcAft>
                <a:spcPts val="600"/>
              </a:spcAft>
            </a:pPr>
            <a:r>
              <a:rPr lang="en-US" sz="2000" dirty="0"/>
              <a:t>     About 	                	     Bios               	      House of Xanadu	Power Exchange		Podcast</a:t>
            </a:r>
          </a:p>
          <a:p>
            <a:pPr marL="228600" lvl="1">
              <a:lnSpc>
                <a:spcPct val="90000"/>
              </a:lnSpc>
              <a:spcAft>
                <a:spcPts val="600"/>
              </a:spcAft>
            </a:pPr>
            <a:r>
              <a:rPr lang="en-US" sz="2000" dirty="0"/>
              <a:t>								        Together	</a:t>
            </a:r>
          </a:p>
        </p:txBody>
      </p:sp>
      <p:pic>
        <p:nvPicPr>
          <p:cNvPr id="9" name="Picture 8" descr="A gold key with a star and text&#10;&#10;AI-generated content may be incorrect.">
            <a:extLst>
              <a:ext uri="{FF2B5EF4-FFF2-40B4-BE49-F238E27FC236}">
                <a16:creationId xmlns:a16="http://schemas.microsoft.com/office/drawing/2014/main" id="{EFF72426-BB48-3AA3-422D-EF741F45FBB5}"/>
              </a:ext>
            </a:extLst>
          </p:cNvPr>
          <p:cNvPicPr>
            <a:picLocks noChangeAspect="1"/>
          </p:cNvPicPr>
          <p:nvPr/>
        </p:nvPicPr>
        <p:blipFill>
          <a:blip r:embed="rId5"/>
          <a:stretch>
            <a:fillRect/>
          </a:stretch>
        </p:blipFill>
        <p:spPr>
          <a:xfrm>
            <a:off x="131235" y="2528637"/>
            <a:ext cx="2259015" cy="2259015"/>
          </a:xfrm>
          <a:prstGeom prst="rect">
            <a:avLst/>
          </a:prstGeom>
        </p:spPr>
      </p:pic>
      <p:pic>
        <p:nvPicPr>
          <p:cNvPr id="10" name="Picture 9" descr="A person and person in black dresses&#10;&#10;AI-generated content may be incorrect.">
            <a:extLst>
              <a:ext uri="{FF2B5EF4-FFF2-40B4-BE49-F238E27FC236}">
                <a16:creationId xmlns:a16="http://schemas.microsoft.com/office/drawing/2014/main" id="{2E520A71-0870-528D-A419-5A2A5275CE04}"/>
              </a:ext>
            </a:extLst>
          </p:cNvPr>
          <p:cNvPicPr>
            <a:picLocks noChangeAspect="1"/>
          </p:cNvPicPr>
          <p:nvPr/>
        </p:nvPicPr>
        <p:blipFill>
          <a:blip r:embed="rId6"/>
          <a:stretch>
            <a:fillRect/>
          </a:stretch>
        </p:blipFill>
        <p:spPr>
          <a:xfrm>
            <a:off x="2521485" y="2464706"/>
            <a:ext cx="2468675" cy="2113352"/>
          </a:xfrm>
          <a:prstGeom prst="ellipse">
            <a:avLst/>
          </a:prstGeom>
        </p:spPr>
      </p:pic>
      <p:pic>
        <p:nvPicPr>
          <p:cNvPr id="4" name="Picture 3">
            <a:extLst>
              <a:ext uri="{FF2B5EF4-FFF2-40B4-BE49-F238E27FC236}">
                <a16:creationId xmlns:a16="http://schemas.microsoft.com/office/drawing/2014/main" id="{6FD5278C-D8B8-7F90-FFBE-C45DDFBFE79D}"/>
              </a:ext>
            </a:extLst>
          </p:cNvPr>
          <p:cNvPicPr>
            <a:picLocks noChangeAspect="1"/>
          </p:cNvPicPr>
          <p:nvPr/>
        </p:nvPicPr>
        <p:blipFill>
          <a:blip r:embed="rId7"/>
          <a:srcRect r="3" b="3"/>
          <a:stretch/>
        </p:blipFill>
        <p:spPr>
          <a:xfrm>
            <a:off x="5159634" y="2273566"/>
            <a:ext cx="2304491" cy="2304491"/>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Tree>
    <p:extLst>
      <p:ext uri="{BB962C8B-B14F-4D97-AF65-F5344CB8AC3E}">
        <p14:creationId xmlns:p14="http://schemas.microsoft.com/office/powerpoint/2010/main" val="7663843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BF3468A-4A39-6130-450E-FFBD7D0235AA}"/>
            </a:ext>
          </a:extLst>
        </p:cNvPr>
        <p:cNvGrpSpPr/>
        <p:nvPr/>
      </p:nvGrpSpPr>
      <p:grpSpPr>
        <a:xfrm>
          <a:off x="0" y="0"/>
          <a:ext cx="0" cy="0"/>
          <a:chOff x="0" y="0"/>
          <a:chExt cx="0" cy="0"/>
        </a:xfrm>
      </p:grpSpPr>
      <p:sp>
        <p:nvSpPr>
          <p:cNvPr id="40" name="Rectangle 39">
            <a:extLst>
              <a:ext uri="{FF2B5EF4-FFF2-40B4-BE49-F238E27FC236}">
                <a16:creationId xmlns:a16="http://schemas.microsoft.com/office/drawing/2014/main" id="{97A7C075-8586-99AB-56FA-08613690FD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537CA6D-0A52-D681-FB3F-7F807BCF89B2}"/>
              </a:ext>
            </a:extLst>
          </p:cNvPr>
          <p:cNvSpPr txBox="1"/>
          <p:nvPr/>
        </p:nvSpPr>
        <p:spPr>
          <a:xfrm>
            <a:off x="4107253" y="1926848"/>
            <a:ext cx="4270023" cy="3114698"/>
          </a:xfrm>
          <a:prstGeom prst="rect">
            <a:avLst/>
          </a:prstGeom>
        </p:spPr>
        <p:txBody>
          <a:bodyPr vert="horz" lIns="91440" tIns="45720" rIns="91440" bIns="45720" rtlCol="0" anchor="b">
            <a:normAutofit/>
          </a:bodyPr>
          <a:lstStyle/>
          <a:p>
            <a:pPr algn="ctr">
              <a:lnSpc>
                <a:spcPct val="90000"/>
              </a:lnSpc>
              <a:spcBef>
                <a:spcPct val="0"/>
              </a:spcBef>
              <a:spcAft>
                <a:spcPts val="600"/>
              </a:spcAft>
            </a:pPr>
            <a:endParaRPr lang="en-US" sz="5400" kern="1200" dirty="0">
              <a:solidFill>
                <a:schemeClr val="bg1"/>
              </a:solidFill>
              <a:latin typeface="+mj-lt"/>
              <a:ea typeface="+mj-ea"/>
              <a:cs typeface="+mj-cs"/>
            </a:endParaRPr>
          </a:p>
        </p:txBody>
      </p:sp>
      <p:grpSp>
        <p:nvGrpSpPr>
          <p:cNvPr id="41" name="Group 40">
            <a:extLst>
              <a:ext uri="{FF2B5EF4-FFF2-40B4-BE49-F238E27FC236}">
                <a16:creationId xmlns:a16="http://schemas.microsoft.com/office/drawing/2014/main" id="{963C38CF-7545-3666-2C8B-0FC72C674FD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46" name="Freeform: Shape 45">
              <a:extLst>
                <a:ext uri="{FF2B5EF4-FFF2-40B4-BE49-F238E27FC236}">
                  <a16:creationId xmlns:a16="http://schemas.microsoft.com/office/drawing/2014/main" id="{624038A5-895D-BED1-5EDF-BE658AB967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Shape 46">
              <a:extLst>
                <a:ext uri="{FF2B5EF4-FFF2-40B4-BE49-F238E27FC236}">
                  <a16:creationId xmlns:a16="http://schemas.microsoft.com/office/drawing/2014/main" id="{288C31FB-E6F2-CE05-B871-3D26DBC4EA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44" name="Group 43">
            <a:extLst>
              <a:ext uri="{FF2B5EF4-FFF2-40B4-BE49-F238E27FC236}">
                <a16:creationId xmlns:a16="http://schemas.microsoft.com/office/drawing/2014/main" id="{5A499814-3056-725C-6178-54795DBB4E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50" name="Freeform: Shape 49">
              <a:extLst>
                <a:ext uri="{FF2B5EF4-FFF2-40B4-BE49-F238E27FC236}">
                  <a16:creationId xmlns:a16="http://schemas.microsoft.com/office/drawing/2014/main" id="{3D580CAD-22FA-ECA3-A4A1-CBE1184C7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Shape 50">
              <a:extLst>
                <a:ext uri="{FF2B5EF4-FFF2-40B4-BE49-F238E27FC236}">
                  <a16:creationId xmlns:a16="http://schemas.microsoft.com/office/drawing/2014/main" id="{AC4DB20C-F668-B9CC-2E51-1464D9FE8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TextBox 10">
            <a:extLst>
              <a:ext uri="{FF2B5EF4-FFF2-40B4-BE49-F238E27FC236}">
                <a16:creationId xmlns:a16="http://schemas.microsoft.com/office/drawing/2014/main" id="{50B4EED0-9D90-3E58-9935-15814E44FDD0}"/>
              </a:ext>
            </a:extLst>
          </p:cNvPr>
          <p:cNvSpPr txBox="1"/>
          <p:nvPr/>
        </p:nvSpPr>
        <p:spPr>
          <a:xfrm>
            <a:off x="9144000" y="410445"/>
            <a:ext cx="2867410" cy="6118150"/>
          </a:xfrm>
          <a:prstGeom prst="rect">
            <a:avLst/>
          </a:prstGeom>
          <a:noFill/>
        </p:spPr>
        <p:txBody>
          <a:bodyPr wrap="square">
            <a:spAutoFit/>
          </a:bodyPr>
          <a:lstStyle/>
          <a:p>
            <a:pPr marL="0" marR="0" algn="ctr">
              <a:lnSpc>
                <a:spcPct val="115000"/>
              </a:lnSpc>
              <a:spcAft>
                <a:spcPts val="800"/>
              </a:spcAft>
              <a:buNone/>
            </a:pPr>
            <a:r>
              <a:rPr lang="en-US" sz="16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Xanadu Kink Family</a:t>
            </a:r>
            <a:endParaRPr lang="en-US" sz="1600"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US" sz="16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House of Xanadu</a:t>
            </a:r>
            <a: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embodies High Protocol, ritual, and education within a structured household dynamic.</a:t>
            </a:r>
          </a:p>
          <a:p>
            <a:pPr marL="0" marR="0">
              <a:lnSpc>
                <a:spcPct val="115000"/>
              </a:lnSpc>
              <a:spcAft>
                <a:spcPts val="800"/>
              </a:spcAft>
              <a:buNone/>
            </a:pPr>
            <a:b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16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Power Exchange Together (PET)</a:t>
            </a:r>
            <a: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is a community initiative offering support, discussion, and workshops for those curious about or committed to power exchange relationships.</a:t>
            </a:r>
          </a:p>
          <a:p>
            <a:pPr marL="0" marR="0">
              <a:lnSpc>
                <a:spcPct val="115000"/>
              </a:lnSpc>
              <a:spcAft>
                <a:spcPts val="800"/>
              </a:spcAft>
              <a:buNone/>
            </a:pPr>
            <a:b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16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Kink Doesn’t Retire</a:t>
            </a:r>
            <a: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—our lifestyle-focused podcast—celebrates the depth, humor, and real-life stories of mature </a:t>
            </a:r>
            <a:r>
              <a:rPr lang="en-US" sz="1600" kern="0" dirty="0" err="1">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kinksters</a:t>
            </a:r>
            <a:r>
              <a:rPr lang="en-US" sz="16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living their truth, their way.</a:t>
            </a:r>
          </a:p>
          <a:p>
            <a:pPr marL="0" marR="0">
              <a:lnSpc>
                <a:spcPct val="115000"/>
              </a:lnSpc>
              <a:spcAft>
                <a:spcPts val="800"/>
              </a:spcAft>
              <a:buNone/>
            </a:pPr>
            <a:endParaRPr lang="en-US" sz="1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F3E8ADC7-BB20-136B-E815-13CEA018204D}"/>
              </a:ext>
            </a:extLst>
          </p:cNvPr>
          <p:cNvSpPr txBox="1"/>
          <p:nvPr/>
        </p:nvSpPr>
        <p:spPr>
          <a:xfrm>
            <a:off x="202666" y="202087"/>
            <a:ext cx="2838450" cy="6637458"/>
          </a:xfrm>
          <a:prstGeom prst="rect">
            <a:avLst/>
          </a:prstGeom>
          <a:noFill/>
        </p:spPr>
        <p:txBody>
          <a:bodyPr wrap="square" rtlCol="0">
            <a:spAutoFit/>
          </a:bodyPr>
          <a:lstStyle/>
          <a:p>
            <a:pPr marL="0" marR="0">
              <a:lnSpc>
                <a:spcPct val="115000"/>
              </a:lnSpc>
              <a:spcAft>
                <a:spcPts val="800"/>
              </a:spcAft>
              <a:buNone/>
            </a:pPr>
            <a:r>
              <a:rPr lang="en-US" sz="16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Xa</a:t>
            </a:r>
            <a:r>
              <a:rPr lang="en-US" sz="15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nadu Kink</a:t>
            </a:r>
            <a:r>
              <a:rPr lang="en-US" sz="1500"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5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is a vibrant, welcoming hub for those living, learning, and thriving within power exchange and kink dynamics—at every stage of life. As the proud home of </a:t>
            </a:r>
            <a:r>
              <a:rPr lang="en-US" sz="15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House of Xanadu</a:t>
            </a:r>
            <a:r>
              <a:rPr lang="en-US" sz="15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5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Power Exchange Together (PET)</a:t>
            </a:r>
            <a:r>
              <a:rPr lang="en-US" sz="15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and the podcast </a:t>
            </a:r>
            <a:r>
              <a:rPr lang="en-US" sz="15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Kink Doesn’t Retire</a:t>
            </a:r>
            <a:r>
              <a:rPr lang="en-US" sz="15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we’re rooted in tradition, driven by curiosity, and fueled by connection.</a:t>
            </a:r>
          </a:p>
          <a:p>
            <a:pPr marL="0" marR="0">
              <a:lnSpc>
                <a:spcPct val="115000"/>
              </a:lnSpc>
              <a:spcAft>
                <a:spcPts val="800"/>
              </a:spcAft>
              <a:buNone/>
            </a:pPr>
            <a:endParaRPr lang="en-US" sz="15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pPr>
            <a:r>
              <a:rPr lang="en-US" sz="15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our core, we believe kink is more than a bedroom activity—it’s a lifestyle, a relationship philosophy, and a powerful path to authenticity. Whether you're just beginning your journey or decades deep in your dynamic, Xanadu Kink offers a space to grow, serve, lead, and explore with purpose.</a:t>
            </a:r>
            <a:endParaRPr lang="en-US" sz="15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pic>
        <p:nvPicPr>
          <p:cNvPr id="2" name="Picture 1" descr="A gold key with a star and text&#10;&#10;AI-generated content may be incorrect.">
            <a:extLst>
              <a:ext uri="{FF2B5EF4-FFF2-40B4-BE49-F238E27FC236}">
                <a16:creationId xmlns:a16="http://schemas.microsoft.com/office/drawing/2014/main" id="{81E15A84-1387-8CBC-84FC-EF191C2D401F}"/>
              </a:ext>
            </a:extLst>
          </p:cNvPr>
          <p:cNvPicPr>
            <a:picLocks noChangeAspect="1"/>
          </p:cNvPicPr>
          <p:nvPr/>
        </p:nvPicPr>
        <p:blipFill>
          <a:blip r:embed="rId4"/>
          <a:stretch>
            <a:fillRect/>
          </a:stretch>
        </p:blipFill>
        <p:spPr>
          <a:xfrm>
            <a:off x="4217629" y="1114804"/>
            <a:ext cx="3756741" cy="3756741"/>
          </a:xfrm>
          <a:prstGeom prst="rect">
            <a:avLst/>
          </a:prstGeom>
        </p:spPr>
      </p:pic>
    </p:spTree>
    <p:extLst>
      <p:ext uri="{BB962C8B-B14F-4D97-AF65-F5344CB8AC3E}">
        <p14:creationId xmlns:p14="http://schemas.microsoft.com/office/powerpoint/2010/main" val="814504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33E034D-CF84-AE67-C6DE-8C0BD1A5B222}"/>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6DBF26AC-8D09-5FC3-F05C-300F6BCD6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0AA0007-12D0-A7C7-11D4-BB27C5DAE28F}"/>
              </a:ext>
            </a:extLst>
          </p:cNvPr>
          <p:cNvSpPr txBox="1"/>
          <p:nvPr/>
        </p:nvSpPr>
        <p:spPr>
          <a:xfrm>
            <a:off x="4152439" y="4026308"/>
            <a:ext cx="3951921" cy="2035277"/>
          </a:xfrm>
          <a:prstGeom prst="rect">
            <a:avLst/>
          </a:prstGeom>
        </p:spPr>
        <p:txBody>
          <a:bodyPr vert="horz" lIns="91440" tIns="45720" rIns="91440" bIns="45720" rtlCol="0" anchor="b">
            <a:normAutofit fontScale="92500" lnSpcReduction="10000"/>
          </a:bodyPr>
          <a:lstStyle/>
          <a:p>
            <a:pPr algn="ctr">
              <a:lnSpc>
                <a:spcPct val="90000"/>
              </a:lnSpc>
              <a:spcBef>
                <a:spcPct val="0"/>
              </a:spcBef>
              <a:spcAft>
                <a:spcPts val="600"/>
              </a:spcAft>
            </a:pPr>
            <a:r>
              <a:rPr lang="en-US" sz="5200" kern="1200" dirty="0">
                <a:solidFill>
                  <a:schemeClr val="bg1"/>
                </a:solidFill>
                <a:latin typeface="+mj-lt"/>
                <a:ea typeface="+mj-ea"/>
                <a:cs typeface="+mj-cs"/>
              </a:rPr>
              <a:t>All </a:t>
            </a:r>
          </a:p>
          <a:p>
            <a:pPr algn="ctr">
              <a:lnSpc>
                <a:spcPct val="90000"/>
              </a:lnSpc>
              <a:spcBef>
                <a:spcPct val="0"/>
              </a:spcBef>
              <a:spcAft>
                <a:spcPts val="600"/>
              </a:spcAft>
            </a:pPr>
            <a:r>
              <a:rPr lang="en-US" sz="5200" kern="1200" dirty="0">
                <a:solidFill>
                  <a:schemeClr val="bg1"/>
                </a:solidFill>
                <a:latin typeface="+mj-lt"/>
                <a:ea typeface="+mj-ea"/>
                <a:cs typeface="+mj-cs"/>
              </a:rPr>
              <a:t>About </a:t>
            </a:r>
          </a:p>
          <a:p>
            <a:pPr algn="ctr">
              <a:lnSpc>
                <a:spcPct val="90000"/>
              </a:lnSpc>
              <a:spcBef>
                <a:spcPct val="0"/>
              </a:spcBef>
              <a:spcAft>
                <a:spcPts val="600"/>
              </a:spcAft>
            </a:pPr>
            <a:r>
              <a:rPr lang="en-US" sz="5200" kern="1200" dirty="0">
                <a:solidFill>
                  <a:schemeClr val="bg1"/>
                </a:solidFill>
                <a:latin typeface="+mj-lt"/>
                <a:ea typeface="+mj-ea"/>
                <a:cs typeface="+mj-cs"/>
              </a:rPr>
              <a:t>US</a:t>
            </a:r>
          </a:p>
        </p:txBody>
      </p:sp>
      <p:grpSp>
        <p:nvGrpSpPr>
          <p:cNvPr id="27" name="Group 26">
            <a:extLst>
              <a:ext uri="{FF2B5EF4-FFF2-40B4-BE49-F238E27FC236}">
                <a16:creationId xmlns:a16="http://schemas.microsoft.com/office/drawing/2014/main" id="{B7C9FACA-6C94-0764-63C1-2ACE4B3146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96C236E8-1DF1-8193-C57C-ADCCD0295A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D4E309AB-38B6-4776-2987-5B7C2A4034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C4A37966-6CAB-A079-C173-0765F77584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32A5771F-6A33-3C10-3D69-A73043C27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CC94C6BA-4AC6-2EDF-3133-590F29B41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0" name="TextBox 9">
            <a:extLst>
              <a:ext uri="{FF2B5EF4-FFF2-40B4-BE49-F238E27FC236}">
                <a16:creationId xmlns:a16="http://schemas.microsoft.com/office/drawing/2014/main" id="{21183785-4711-E65A-9C71-1493CF57202B}"/>
              </a:ext>
            </a:extLst>
          </p:cNvPr>
          <p:cNvSpPr txBox="1"/>
          <p:nvPr/>
        </p:nvSpPr>
        <p:spPr>
          <a:xfrm>
            <a:off x="427703" y="486697"/>
            <a:ext cx="2595716" cy="461665"/>
          </a:xfrm>
          <a:prstGeom prst="rect">
            <a:avLst/>
          </a:prstGeom>
          <a:noFill/>
        </p:spPr>
        <p:txBody>
          <a:bodyPr wrap="square" rtlCol="0">
            <a:spAutoFit/>
          </a:bodyPr>
          <a:lstStyle/>
          <a:p>
            <a:r>
              <a:rPr lang="en-US" sz="2400" dirty="0">
                <a:solidFill>
                  <a:srgbClr val="FF0000"/>
                </a:solidFill>
              </a:rPr>
              <a:t>Knight_of_Xanadu</a:t>
            </a:r>
          </a:p>
        </p:txBody>
      </p:sp>
      <p:sp>
        <p:nvSpPr>
          <p:cNvPr id="12" name="TextBox 11">
            <a:extLst>
              <a:ext uri="{FF2B5EF4-FFF2-40B4-BE49-F238E27FC236}">
                <a16:creationId xmlns:a16="http://schemas.microsoft.com/office/drawing/2014/main" id="{30BF50E9-B990-5C92-F194-96061E29A5E3}"/>
              </a:ext>
            </a:extLst>
          </p:cNvPr>
          <p:cNvSpPr txBox="1"/>
          <p:nvPr/>
        </p:nvSpPr>
        <p:spPr>
          <a:xfrm>
            <a:off x="9168581" y="500727"/>
            <a:ext cx="2595716" cy="461665"/>
          </a:xfrm>
          <a:prstGeom prst="rect">
            <a:avLst/>
          </a:prstGeom>
          <a:noFill/>
        </p:spPr>
        <p:txBody>
          <a:bodyPr wrap="square" rtlCol="0">
            <a:spAutoFit/>
          </a:bodyPr>
          <a:lstStyle/>
          <a:p>
            <a:r>
              <a:rPr lang="en-US" sz="2400" dirty="0">
                <a:solidFill>
                  <a:srgbClr val="FF0000"/>
                </a:solidFill>
              </a:rPr>
              <a:t>TheGirl_Star</a:t>
            </a:r>
          </a:p>
        </p:txBody>
      </p:sp>
      <p:sp>
        <p:nvSpPr>
          <p:cNvPr id="13" name="TextBox 12">
            <a:extLst>
              <a:ext uri="{FF2B5EF4-FFF2-40B4-BE49-F238E27FC236}">
                <a16:creationId xmlns:a16="http://schemas.microsoft.com/office/drawing/2014/main" id="{D858B121-F1CE-9340-B8DA-933F32BFEB5B}"/>
              </a:ext>
            </a:extLst>
          </p:cNvPr>
          <p:cNvSpPr txBox="1"/>
          <p:nvPr/>
        </p:nvSpPr>
        <p:spPr>
          <a:xfrm>
            <a:off x="8979921" y="994356"/>
            <a:ext cx="3244478" cy="5196807"/>
          </a:xfrm>
          <a:prstGeom prst="rect">
            <a:avLst/>
          </a:prstGeom>
          <a:noFill/>
        </p:spPr>
        <p:txBody>
          <a:bodyPr wrap="square" rtlCol="0">
            <a:spAutoFit/>
          </a:bodyPr>
          <a:lstStyle/>
          <a:p>
            <a:pPr marL="0" marR="0">
              <a:lnSpc>
                <a:spcPct val="115000"/>
              </a:lnSpc>
              <a:spcAft>
                <a:spcPts val="800"/>
              </a:spcAft>
              <a:buNone/>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Hi there! I'm TheGirl_Star</a:t>
            </a:r>
          </a:p>
          <a:p>
            <a:pPr marL="0" marR="0">
              <a:lnSpc>
                <a:spcPct val="115000"/>
              </a:lnSpc>
              <a:spcAft>
                <a:spcPts val="800"/>
              </a:spcAft>
              <a:buNone/>
            </a:pPr>
            <a:r>
              <a:rPr lang="en-US" sz="1400"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a:t>
            </a: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passionate educator, and devoted submissive. I have spent years as a special education teacher, and brought that same love of structure, patience, and teaching into everything I do now.</a:t>
            </a:r>
          </a:p>
          <a:p>
            <a:pPr marL="0" marR="0">
              <a:lnSpc>
                <a:spcPct val="115000"/>
              </a:lnSpc>
              <a:spcAft>
                <a:spcPts val="800"/>
              </a:spcAft>
              <a:buNone/>
            </a:pPr>
            <a:endParaRPr lang="en-US" sz="1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Alongside my Daddy and husband of 22 years, I’ve immersed myself in the study and practice of High Protocol. We’ve attended countless classes, intensives, and events.</a:t>
            </a:r>
          </a:p>
          <a:p>
            <a:pPr marL="0" marR="0">
              <a:lnSpc>
                <a:spcPct val="115000"/>
              </a:lnSpc>
              <a:spcAft>
                <a:spcPts val="800"/>
              </a:spcAft>
            </a:pPr>
            <a:endPar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I love teaching others, especially when it comes to blending tradition with fun. I do it with heart, intention, and a whole lot of glitter. </a:t>
            </a:r>
            <a:r>
              <a:rPr lang="en-US" sz="1400" kern="0" dirty="0">
                <a:solidFill>
                  <a:srgbClr val="000000"/>
                </a:solidFill>
                <a:effectLst/>
                <a:latin typeface="Apple Color Emoji" pitchFamily="2" charset="0"/>
                <a:ea typeface="Times New Roman" panose="02020603050405020304" pitchFamily="18" charset="0"/>
                <a:cs typeface="Apple Color Emoji" pitchFamily="2" charset="0"/>
              </a:rPr>
              <a:t>💖✨</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14" name="TextBox 13">
            <a:extLst>
              <a:ext uri="{FF2B5EF4-FFF2-40B4-BE49-F238E27FC236}">
                <a16:creationId xmlns:a16="http://schemas.microsoft.com/office/drawing/2014/main" id="{ACA28250-4E09-C7B2-0EF2-A90C31DD42F0}"/>
              </a:ext>
            </a:extLst>
          </p:cNvPr>
          <p:cNvSpPr txBox="1"/>
          <p:nvPr/>
        </p:nvSpPr>
        <p:spPr>
          <a:xfrm>
            <a:off x="365236" y="962392"/>
            <a:ext cx="2911642" cy="6127831"/>
          </a:xfrm>
          <a:prstGeom prst="rect">
            <a:avLst/>
          </a:prstGeom>
          <a:noFill/>
        </p:spPr>
        <p:txBody>
          <a:bodyPr wrap="square" rtlCol="0">
            <a:spAutoFit/>
          </a:bodyPr>
          <a:lstStyle/>
          <a:p>
            <a:pPr marL="0" marR="0">
              <a:lnSpc>
                <a:spcPct val="115000"/>
              </a:lnSpc>
              <a:spcAft>
                <a:spcPts val="800"/>
              </a:spcAft>
              <a:buNone/>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For over 22 years, I’ve shared my life with my beloved wife and submissive, TheGirl_Star. From the very beginning, our marriage has been rooted in Kink and power exchange—long before we ever stepped into the larger kink community.</a:t>
            </a:r>
            <a:endParaRPr lang="en-US" sz="1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Through the </a:t>
            </a:r>
            <a:r>
              <a:rPr lang="en-US" sz="14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House of Xanadu</a:t>
            </a: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I offer friendship and mentorship, providing structured guidance to those seeking deeper, more intentional power exchange. I am committed to cultivating a space where individuals and dynamics can learn, grow, and explore this lifestyle with safety, wisdom, and mutual support.</a:t>
            </a:r>
            <a:endParaRPr lang="en-US" sz="1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pPr>
            <a:r>
              <a:rPr lang="en-US" sz="14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 lead with honor, and believe in building legacies—one protocol, one ritual, one meaningful connection at a time.</a:t>
            </a:r>
            <a:endParaRPr lang="en-US" sz="1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pic>
        <p:nvPicPr>
          <p:cNvPr id="15" name="Picture 14" descr="A person and person in black dresses&#10;&#10;AI-generated content may be incorrect.">
            <a:extLst>
              <a:ext uri="{FF2B5EF4-FFF2-40B4-BE49-F238E27FC236}">
                <a16:creationId xmlns:a16="http://schemas.microsoft.com/office/drawing/2014/main" id="{C7839D3D-74D8-20D3-FD7A-BA9D1E2D13D9}"/>
              </a:ext>
            </a:extLst>
          </p:cNvPr>
          <p:cNvPicPr>
            <a:picLocks noChangeAspect="1"/>
          </p:cNvPicPr>
          <p:nvPr/>
        </p:nvPicPr>
        <p:blipFill>
          <a:blip r:embed="rId4"/>
          <a:stretch>
            <a:fillRect/>
          </a:stretch>
        </p:blipFill>
        <p:spPr>
          <a:xfrm>
            <a:off x="4152439" y="356763"/>
            <a:ext cx="3612349" cy="2905732"/>
          </a:xfrm>
          <a:prstGeom prst="ellipse">
            <a:avLst/>
          </a:prstGeom>
        </p:spPr>
      </p:pic>
    </p:spTree>
    <p:extLst>
      <p:ext uri="{BB962C8B-B14F-4D97-AF65-F5344CB8AC3E}">
        <p14:creationId xmlns:p14="http://schemas.microsoft.com/office/powerpoint/2010/main" val="1298386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8B2490F-C3EE-0595-71F2-DD4D7CD383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40375D-CFB4-6FA6-D4AB-4DE3782652B8}"/>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6D967DE3-F655-D835-1AFF-EC9883ED485C}"/>
              </a:ext>
            </a:extLst>
          </p:cNvPr>
          <p:cNvPicPr>
            <a:picLocks noChangeAspect="1"/>
          </p:cNvPicPr>
          <p:nvPr/>
        </p:nvPicPr>
        <p:blipFill>
          <a:blip r:embed="rId2"/>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23BB1B2F-8859-4D41-BF8C-CA9E5B50B01E}"/>
              </a:ext>
            </a:extLst>
          </p:cNvPr>
          <p:cNvSpPr txBox="1"/>
          <p:nvPr/>
        </p:nvSpPr>
        <p:spPr>
          <a:xfrm>
            <a:off x="500061" y="4130676"/>
            <a:ext cx="7472363" cy="2246769"/>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a:t>
            </a:r>
          </a:p>
          <a:p>
            <a:r>
              <a:rPr lang="en-US" sz="2800" dirty="0">
                <a:solidFill>
                  <a:srgbClr val="FF0000"/>
                </a:solidFill>
              </a:rPr>
              <a:t>Date: Saturday, February 15, 2025</a:t>
            </a:r>
          </a:p>
          <a:p>
            <a:r>
              <a:rPr lang="en-US" sz="2800" dirty="0">
                <a:solidFill>
                  <a:srgbClr val="FF0000"/>
                </a:solidFill>
              </a:rPr>
              <a:t>Time: 2pm to 4pm</a:t>
            </a:r>
          </a:p>
          <a:p>
            <a:r>
              <a:rPr lang="en-US" sz="2800" dirty="0">
                <a:solidFill>
                  <a:srgbClr val="FF0000"/>
                </a:solidFill>
              </a:rPr>
              <a:t>Where: </a:t>
            </a:r>
            <a:r>
              <a:rPr lang="en-US" sz="2800" dirty="0">
                <a:solidFill>
                  <a:srgbClr val="FF0000"/>
                </a:solidFill>
                <a:effectLst/>
                <a:latin typeface="Aptos" panose="020B0004020202020204" pitchFamily="34" charset="0"/>
                <a:ea typeface="Aptos" panose="020B0004020202020204" pitchFamily="34" charset="0"/>
                <a:cs typeface="Arial" panose="020B0604020202020204" pitchFamily="34" charset="0"/>
              </a:rPr>
              <a:t>Little Italy Brick Oven Pizza and Café, 459 NJ-31, Washington NJ, 07882</a:t>
            </a:r>
            <a:endParaRPr lang="en-US" sz="2800" dirty="0">
              <a:solidFill>
                <a:srgbClr val="FF0000"/>
              </a:solidFill>
            </a:endParaRPr>
          </a:p>
        </p:txBody>
      </p:sp>
      <p:sp>
        <p:nvSpPr>
          <p:cNvPr id="8" name="TextBox 7">
            <a:extLst>
              <a:ext uri="{FF2B5EF4-FFF2-40B4-BE49-F238E27FC236}">
                <a16:creationId xmlns:a16="http://schemas.microsoft.com/office/drawing/2014/main" id="{F124E972-4AD1-E4D4-B5E6-C2B15A48E30F}"/>
              </a:ext>
            </a:extLst>
          </p:cNvPr>
          <p:cNvSpPr txBox="1"/>
          <p:nvPr/>
        </p:nvSpPr>
        <p:spPr>
          <a:xfrm>
            <a:off x="500061" y="3001115"/>
            <a:ext cx="6638781" cy="954107"/>
          </a:xfrm>
          <a:prstGeom prst="rect">
            <a:avLst/>
          </a:prstGeom>
          <a:noFill/>
        </p:spPr>
        <p:txBody>
          <a:bodyPr wrap="square" rtlCol="0">
            <a:spAutoFit/>
          </a:bodyPr>
          <a:lstStyle/>
          <a:p>
            <a:r>
              <a:rPr lang="en-US" sz="2800" dirty="0">
                <a:solidFill>
                  <a:schemeClr val="bg1"/>
                </a:solidFill>
              </a:rPr>
              <a:t>Topic: </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How You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S</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tarted and Where Are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Y</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ou </a:t>
            </a:r>
            <a:r>
              <a:rPr lang="en-US" sz="2800" dirty="0">
                <a:solidFill>
                  <a:schemeClr val="bg1"/>
                </a:solidFill>
                <a:latin typeface="Aptos" panose="020B0004020202020204" pitchFamily="34" charset="0"/>
                <a:ea typeface="Aptos" panose="020B0004020202020204" pitchFamily="34" charset="0"/>
                <a:cs typeface="Arial" panose="020B0604020202020204" pitchFamily="34" charset="0"/>
              </a:rPr>
              <a:t>G</a:t>
            </a:r>
            <a:r>
              <a:rPr lang="en-US" sz="2800" dirty="0">
                <a:solidFill>
                  <a:schemeClr val="bg1"/>
                </a:solidFill>
                <a:effectLst/>
                <a:latin typeface="Aptos" panose="020B0004020202020204" pitchFamily="34" charset="0"/>
                <a:ea typeface="Aptos" panose="020B0004020202020204" pitchFamily="34" charset="0"/>
                <a:cs typeface="Arial" panose="020B0604020202020204" pitchFamily="34" charset="0"/>
              </a:rPr>
              <a:t>oing</a:t>
            </a:r>
            <a:r>
              <a:rPr lang="en-US" sz="2800" dirty="0">
                <a:solidFill>
                  <a:schemeClr val="bg1"/>
                </a:solidFill>
                <a:effectLst/>
              </a:rPr>
              <a:t> </a:t>
            </a:r>
            <a:r>
              <a:rPr lang="en-US" sz="2800" dirty="0">
                <a:solidFill>
                  <a:schemeClr val="bg1"/>
                </a:solidFill>
              </a:rPr>
              <a:t> </a:t>
            </a:r>
          </a:p>
        </p:txBody>
      </p:sp>
    </p:spTree>
    <p:extLst>
      <p:ext uri="{BB962C8B-B14F-4D97-AF65-F5344CB8AC3E}">
        <p14:creationId xmlns:p14="http://schemas.microsoft.com/office/powerpoint/2010/main" val="3319416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B1F624B-C51E-DB37-B6F0-3735F256527F}"/>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85557196-F038-33B6-7A10-C0751FE89D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4CC3B81-1FF4-0CF8-8E09-DCB9109809D2}"/>
              </a:ext>
            </a:extLst>
          </p:cNvPr>
          <p:cNvSpPr txBox="1"/>
          <p:nvPr/>
        </p:nvSpPr>
        <p:spPr>
          <a:xfrm>
            <a:off x="4242023" y="637342"/>
            <a:ext cx="3434279" cy="1805057"/>
          </a:xfrm>
          <a:prstGeom prst="rect">
            <a:avLst/>
          </a:prstGeom>
        </p:spPr>
        <p:txBody>
          <a:bodyPr vert="horz" lIns="91440" tIns="45720" rIns="91440" bIns="45720" rtlCol="0" anchor="b">
            <a:normAutofit fontScale="92500" lnSpcReduction="10000"/>
          </a:bodyPr>
          <a:lstStyle/>
          <a:p>
            <a:pPr algn="ctr">
              <a:lnSpc>
                <a:spcPct val="90000"/>
              </a:lnSpc>
              <a:spcBef>
                <a:spcPct val="0"/>
              </a:spcBef>
              <a:spcAft>
                <a:spcPts val="600"/>
              </a:spcAft>
            </a:pPr>
            <a:r>
              <a:rPr lang="en-US" sz="4400" kern="1200" dirty="0">
                <a:solidFill>
                  <a:schemeClr val="bg1"/>
                </a:solidFill>
                <a:latin typeface="+mj-lt"/>
                <a:ea typeface="+mj-ea"/>
                <a:cs typeface="+mj-cs"/>
              </a:rPr>
              <a:t>House </a:t>
            </a:r>
          </a:p>
          <a:p>
            <a:pPr algn="ctr">
              <a:lnSpc>
                <a:spcPct val="90000"/>
              </a:lnSpc>
              <a:spcBef>
                <a:spcPct val="0"/>
              </a:spcBef>
              <a:spcAft>
                <a:spcPts val="600"/>
              </a:spcAft>
            </a:pPr>
            <a:r>
              <a:rPr lang="en-US" sz="4400" kern="1200" dirty="0">
                <a:solidFill>
                  <a:schemeClr val="bg1"/>
                </a:solidFill>
                <a:latin typeface="+mj-lt"/>
                <a:ea typeface="+mj-ea"/>
                <a:cs typeface="+mj-cs"/>
              </a:rPr>
              <a:t>of </a:t>
            </a:r>
          </a:p>
          <a:p>
            <a:pPr algn="ctr">
              <a:lnSpc>
                <a:spcPct val="90000"/>
              </a:lnSpc>
              <a:spcBef>
                <a:spcPct val="0"/>
              </a:spcBef>
              <a:spcAft>
                <a:spcPts val="600"/>
              </a:spcAft>
            </a:pPr>
            <a:r>
              <a:rPr lang="en-US" sz="4400" kern="1200" dirty="0">
                <a:solidFill>
                  <a:schemeClr val="bg1"/>
                </a:solidFill>
                <a:latin typeface="+mj-lt"/>
                <a:ea typeface="+mj-ea"/>
                <a:cs typeface="+mj-cs"/>
              </a:rPr>
              <a:t>Xanadu</a:t>
            </a:r>
          </a:p>
        </p:txBody>
      </p:sp>
      <p:grpSp>
        <p:nvGrpSpPr>
          <p:cNvPr id="27" name="Group 26">
            <a:extLst>
              <a:ext uri="{FF2B5EF4-FFF2-40B4-BE49-F238E27FC236}">
                <a16:creationId xmlns:a16="http://schemas.microsoft.com/office/drawing/2014/main" id="{05A7BBF1-BF1A-5898-5B1D-7D84093DE9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3A36A88E-C280-39E0-8B30-AA1890E53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1721F0F2-D52B-7AD2-FC23-E9D4B2F90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39FCD9B9-3B9B-BAA0-3B4E-8CFF05848B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7BDFD125-CB09-7025-2D7B-B40E82A47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C5AC20BB-4AEF-0348-42BE-886B0029E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D0AC3C27-7670-1020-8E0F-06FABDE7FB48}"/>
              </a:ext>
            </a:extLst>
          </p:cNvPr>
          <p:cNvSpPr txBox="1"/>
          <p:nvPr/>
        </p:nvSpPr>
        <p:spPr>
          <a:xfrm>
            <a:off x="251912" y="287867"/>
            <a:ext cx="2771206" cy="6647974"/>
          </a:xfrm>
          <a:prstGeom prst="rect">
            <a:avLst/>
          </a:prstGeom>
          <a:noFill/>
        </p:spPr>
        <p:txBody>
          <a:bodyPr wrap="square" rtlCol="0">
            <a:spAutoFit/>
          </a:bodyPr>
          <a:lstStyle/>
          <a:p>
            <a:pPr algn="ctr"/>
            <a:r>
              <a:rPr lang="en-US" sz="2400" dirty="0">
                <a:solidFill>
                  <a:schemeClr val="bg1"/>
                </a:solidFill>
              </a:rPr>
              <a:t>Educating the Community</a:t>
            </a:r>
          </a:p>
          <a:p>
            <a:pPr algn="ctr"/>
            <a:endParaRPr lang="en-US" sz="2400" dirty="0">
              <a:solidFill>
                <a:schemeClr val="bg1"/>
              </a:solidFill>
            </a:endParaRPr>
          </a:p>
          <a:p>
            <a:pPr algn="ctr"/>
            <a:r>
              <a:rPr lang="en-US" sz="2400" dirty="0">
                <a:solidFill>
                  <a:schemeClr val="bg1"/>
                </a:solidFill>
              </a:rPr>
              <a:t>One Class </a:t>
            </a:r>
          </a:p>
          <a:p>
            <a:pPr algn="ctr"/>
            <a:r>
              <a:rPr lang="en-US" sz="2400" dirty="0">
                <a:solidFill>
                  <a:schemeClr val="bg1"/>
                </a:solidFill>
              </a:rPr>
              <a:t>At A Time</a:t>
            </a:r>
          </a:p>
          <a:p>
            <a:endParaRPr lang="en-US" dirty="0">
              <a:solidFill>
                <a:schemeClr val="bg1"/>
              </a:solidFill>
            </a:endParaRPr>
          </a:p>
          <a:p>
            <a:pPr algn="l">
              <a:buNone/>
            </a:pPr>
            <a:r>
              <a:rPr lang="en-US" b="1" i="1" u="none" strike="noStrike" dirty="0">
                <a:solidFill>
                  <a:srgbClr val="CCCCCC"/>
                </a:solidFill>
                <a:effectLst/>
                <a:latin typeface="Lucida Grande" panose="020B0600040502020204" pitchFamily="34" charset="0"/>
              </a:rPr>
              <a:t>Introduction to High Protocol Dining</a:t>
            </a:r>
            <a:br>
              <a:rPr lang="en-US" b="0" i="0" u="none" strike="noStrike" dirty="0">
                <a:solidFill>
                  <a:srgbClr val="CCCCCC"/>
                </a:solidFill>
                <a:effectLst/>
                <a:latin typeface="Lucida Grande" panose="020B0600040502020204" pitchFamily="34" charset="0"/>
              </a:rPr>
            </a:br>
            <a:endParaRPr lang="en-US" b="0" i="0" u="none" strike="noStrike" dirty="0">
              <a:solidFill>
                <a:srgbClr val="CCCCCC"/>
              </a:solidFill>
              <a:effectLst/>
              <a:latin typeface="Lucida Grande" panose="020B0600040502020204" pitchFamily="34" charset="0"/>
            </a:endParaRPr>
          </a:p>
          <a:p>
            <a:pPr algn="l">
              <a:buNone/>
            </a:pPr>
            <a:r>
              <a:rPr lang="en-US" b="1" i="1" u="none" strike="noStrike" dirty="0">
                <a:solidFill>
                  <a:srgbClr val="CCCCCC"/>
                </a:solidFill>
                <a:effectLst/>
                <a:latin typeface="Lucida Grande" panose="020B0600040502020204" pitchFamily="34" charset="0"/>
              </a:rPr>
              <a:t>Elegant and Timeless</a:t>
            </a:r>
            <a:br>
              <a:rPr lang="en-US" b="0" i="0" u="none" strike="noStrike" dirty="0">
                <a:solidFill>
                  <a:srgbClr val="CCCCCC"/>
                </a:solidFill>
                <a:effectLst/>
                <a:latin typeface="Lucida Grande" panose="020B0600040502020204" pitchFamily="34" charset="0"/>
              </a:rPr>
            </a:br>
            <a:r>
              <a:rPr lang="en-US" b="1" i="1" u="none" strike="noStrike" dirty="0">
                <a:solidFill>
                  <a:srgbClr val="CCCCCC"/>
                </a:solidFill>
                <a:effectLst/>
                <a:latin typeface="Lucida Grande" panose="020B0600040502020204" pitchFamily="34" charset="0"/>
              </a:rPr>
              <a:t>A Guest’s Role in Ritual and Service</a:t>
            </a:r>
            <a:br>
              <a:rPr lang="en-US" dirty="0"/>
            </a:br>
            <a:endParaRPr lang="en-US" dirty="0"/>
          </a:p>
          <a:p>
            <a:pPr algn="l">
              <a:buNone/>
            </a:pPr>
            <a:r>
              <a:rPr lang="en-US" b="1" i="1" u="none" strike="noStrike" dirty="0">
                <a:solidFill>
                  <a:srgbClr val="CCCCCC"/>
                </a:solidFill>
                <a:effectLst/>
                <a:latin typeface="Lucida Grande" panose="020B0600040502020204" pitchFamily="34" charset="0"/>
              </a:rPr>
              <a:t>How to Be a Kinky Princess</a:t>
            </a:r>
            <a:br>
              <a:rPr lang="en-US" dirty="0"/>
            </a:br>
            <a:r>
              <a:rPr lang="en-US" b="1" i="1" u="none" strike="noStrike" dirty="0">
                <a:solidFill>
                  <a:srgbClr val="CCCCCC"/>
                </a:solidFill>
                <a:effectLst/>
                <a:latin typeface="Lucida Grande" panose="020B0600040502020204" pitchFamily="34" charset="0"/>
              </a:rPr>
              <a:t>Crowned in Kink</a:t>
            </a:r>
          </a:p>
          <a:p>
            <a:pPr algn="l">
              <a:buNone/>
            </a:pPr>
            <a:endParaRPr lang="en-US" b="1" i="1" dirty="0">
              <a:solidFill>
                <a:srgbClr val="CCCCCC"/>
              </a:solidFill>
              <a:latin typeface="Lucida Grande" panose="020B0600040502020204" pitchFamily="34" charset="0"/>
            </a:endParaRPr>
          </a:p>
          <a:p>
            <a:pPr algn="l">
              <a:buNone/>
            </a:pPr>
            <a:r>
              <a:rPr lang="en-US" b="1" i="1" u="none" strike="noStrike" dirty="0">
                <a:solidFill>
                  <a:srgbClr val="CCCCCC"/>
                </a:solidFill>
                <a:effectLst/>
                <a:latin typeface="Lucida Grande" panose="020B0600040502020204" pitchFamily="34" charset="0"/>
              </a:rPr>
              <a:t>The Art of the Scene: How to Write a Scene</a:t>
            </a:r>
            <a:br>
              <a:rPr lang="en-US" dirty="0"/>
            </a:br>
            <a:r>
              <a:rPr lang="en-US" b="1" i="1" u="none" strike="noStrike" dirty="0">
                <a:solidFill>
                  <a:srgbClr val="CCCCCC"/>
                </a:solidFill>
                <a:effectLst/>
                <a:latin typeface="Lucida Grande" panose="020B0600040502020204" pitchFamily="34" charset="0"/>
              </a:rPr>
              <a:t>Crafting the Moment</a:t>
            </a:r>
            <a:br>
              <a:rPr lang="en-US" dirty="0"/>
            </a:br>
            <a:endParaRPr lang="en-US" b="1" i="1" dirty="0">
              <a:solidFill>
                <a:srgbClr val="CCCCCC"/>
              </a:solidFill>
              <a:latin typeface="Lucida Grande" panose="020B0600040502020204" pitchFamily="34" charset="0"/>
            </a:endParaRPr>
          </a:p>
          <a:p>
            <a:pPr algn="l">
              <a:buNone/>
            </a:pPr>
            <a:endParaRPr lang="en-US" dirty="0">
              <a:solidFill>
                <a:schemeClr val="bg1"/>
              </a:solidFill>
            </a:endParaRPr>
          </a:p>
        </p:txBody>
      </p:sp>
      <p:sp>
        <p:nvSpPr>
          <p:cNvPr id="6" name="TextBox 5">
            <a:extLst>
              <a:ext uri="{FF2B5EF4-FFF2-40B4-BE49-F238E27FC236}">
                <a16:creationId xmlns:a16="http://schemas.microsoft.com/office/drawing/2014/main" id="{BF40B554-2D27-C707-CFA0-C3812013D213}"/>
              </a:ext>
            </a:extLst>
          </p:cNvPr>
          <p:cNvSpPr txBox="1"/>
          <p:nvPr/>
        </p:nvSpPr>
        <p:spPr>
          <a:xfrm>
            <a:off x="9003757" y="76200"/>
            <a:ext cx="3081867" cy="6924973"/>
          </a:xfrm>
          <a:prstGeom prst="rect">
            <a:avLst/>
          </a:prstGeom>
          <a:noFill/>
        </p:spPr>
        <p:txBody>
          <a:bodyPr wrap="square" rtlCol="0">
            <a:spAutoFit/>
          </a:bodyPr>
          <a:lstStyle/>
          <a:p>
            <a:pPr algn="ctr"/>
            <a:r>
              <a:rPr lang="en-US" sz="1200" dirty="0">
                <a:solidFill>
                  <a:schemeClr val="bg1"/>
                </a:solidFill>
              </a:rPr>
              <a:t>Reviews</a:t>
            </a:r>
          </a:p>
          <a:p>
            <a:pPr algn="ctr"/>
            <a:endParaRPr lang="en-US" sz="1200" dirty="0">
              <a:solidFill>
                <a:schemeClr val="bg1"/>
              </a:solidFill>
            </a:endParaRPr>
          </a:p>
          <a:p>
            <a:pPr>
              <a:buNone/>
            </a:pPr>
            <a:r>
              <a:rPr lang="en-US" sz="1200" b="1" i="1" dirty="0" err="1">
                <a:solidFill>
                  <a:schemeClr val="bg1"/>
                </a:solidFill>
                <a:effectLst/>
              </a:rPr>
              <a:t>Houseof</a:t>
            </a:r>
            <a:r>
              <a:rPr lang="en-US" sz="1200" b="1" i="1" dirty="0">
                <a:solidFill>
                  <a:schemeClr val="bg1"/>
                </a:solidFill>
                <a:effectLst/>
              </a:rPr>
              <a:t> RA is feeling fabulous</a:t>
            </a:r>
            <a:br>
              <a:rPr lang="en-US" sz="1200" dirty="0">
                <a:solidFill>
                  <a:schemeClr val="bg1"/>
                </a:solidFill>
                <a:effectLst/>
              </a:rPr>
            </a:br>
            <a:r>
              <a:rPr lang="en-US" sz="1200" dirty="0">
                <a:solidFill>
                  <a:schemeClr val="bg1"/>
                </a:solidFill>
                <a:effectLst/>
              </a:rPr>
              <a:t>December 2, 2024</a:t>
            </a:r>
            <a:br>
              <a:rPr lang="en-US" sz="1200" dirty="0">
                <a:solidFill>
                  <a:schemeClr val="bg1"/>
                </a:solidFill>
                <a:effectLst/>
              </a:rPr>
            </a:br>
            <a:r>
              <a:rPr lang="en-US" sz="1200" dirty="0">
                <a:solidFill>
                  <a:schemeClr val="bg1"/>
                </a:solidFill>
                <a:effectLst/>
              </a:rPr>
              <a:t>TheGirl Star and </a:t>
            </a:r>
            <a:r>
              <a:rPr lang="en-US" sz="1200" dirty="0" err="1">
                <a:solidFill>
                  <a:schemeClr val="bg1"/>
                </a:solidFill>
                <a:effectLst/>
              </a:rPr>
              <a:t>TheDaddy</a:t>
            </a:r>
            <a:r>
              <a:rPr lang="en-US" sz="1200" dirty="0">
                <a:solidFill>
                  <a:schemeClr val="bg1"/>
                </a:solidFill>
                <a:effectLst/>
              </a:rPr>
              <a:t> Chuck First Annual High Protocol Formal Dinner for The Illuminati House Of Ra was huge success! #IHOR would like to thank both for their formal dinner on hand on training for both the servers and that guest.</a:t>
            </a:r>
            <a:br>
              <a:rPr lang="en-US" sz="1200" dirty="0">
                <a:solidFill>
                  <a:schemeClr val="bg1"/>
                </a:solidFill>
                <a:effectLst/>
              </a:rPr>
            </a:br>
            <a:br>
              <a:rPr lang="en-US" sz="1200" dirty="0">
                <a:solidFill>
                  <a:schemeClr val="bg1"/>
                </a:solidFill>
                <a:effectLst/>
              </a:rPr>
            </a:br>
            <a:r>
              <a:rPr lang="en-US" sz="1200" dirty="0">
                <a:solidFill>
                  <a:schemeClr val="bg1"/>
                </a:solidFill>
                <a:effectLst/>
              </a:rPr>
              <a:t>The total experience was done to perfection!</a:t>
            </a:r>
            <a:br>
              <a:rPr lang="en-US" sz="1200" dirty="0">
                <a:solidFill>
                  <a:schemeClr val="bg1"/>
                </a:solidFill>
                <a:effectLst/>
              </a:rPr>
            </a:br>
            <a:endParaRPr lang="en-US" sz="1200" dirty="0">
              <a:solidFill>
                <a:schemeClr val="bg1"/>
              </a:solidFill>
              <a:effectLst/>
            </a:endParaRPr>
          </a:p>
          <a:p>
            <a:pPr>
              <a:buNone/>
            </a:pPr>
            <a:r>
              <a:rPr lang="en-US" sz="1200" b="1" i="1" dirty="0">
                <a:solidFill>
                  <a:schemeClr val="bg1"/>
                </a:solidFill>
                <a:effectLst/>
              </a:rPr>
              <a:t>Octavia Autum</a:t>
            </a:r>
            <a:br>
              <a:rPr lang="en-US" sz="1200" dirty="0">
                <a:solidFill>
                  <a:schemeClr val="bg1"/>
                </a:solidFill>
                <a:effectLst/>
              </a:rPr>
            </a:br>
            <a:r>
              <a:rPr lang="en-US" sz="1200" dirty="0">
                <a:solidFill>
                  <a:schemeClr val="bg1"/>
                </a:solidFill>
                <a:effectLst/>
              </a:rPr>
              <a:t>March 2025</a:t>
            </a:r>
            <a:br>
              <a:rPr lang="en-US" sz="1200" dirty="0">
                <a:solidFill>
                  <a:schemeClr val="bg1"/>
                </a:solidFill>
                <a:effectLst/>
              </a:rPr>
            </a:br>
            <a:r>
              <a:rPr lang="en-US" sz="1200" dirty="0">
                <a:solidFill>
                  <a:schemeClr val="bg1"/>
                </a:solidFill>
                <a:effectLst/>
              </a:rPr>
              <a:t>I admire your love for etiquette, desire to teach, the planning, creativity, and hospitality. Just all the things about you. Thank you for one of the most wonderful experience of my life!</a:t>
            </a:r>
          </a:p>
          <a:p>
            <a:pPr>
              <a:buNone/>
            </a:pPr>
            <a:endParaRPr lang="en-US" sz="1200" dirty="0">
              <a:solidFill>
                <a:schemeClr val="bg1"/>
              </a:solidFill>
              <a:effectLst/>
            </a:endParaRPr>
          </a:p>
          <a:p>
            <a:pPr>
              <a:buNone/>
            </a:pPr>
            <a:r>
              <a:rPr lang="en-US" sz="1200" b="1" i="1" dirty="0">
                <a:solidFill>
                  <a:schemeClr val="bg1"/>
                </a:solidFill>
                <a:effectLst/>
              </a:rPr>
              <a:t>Harley</a:t>
            </a:r>
            <a:br>
              <a:rPr lang="en-US" sz="1200" dirty="0">
                <a:solidFill>
                  <a:schemeClr val="bg1"/>
                </a:solidFill>
                <a:effectLst/>
              </a:rPr>
            </a:br>
            <a:r>
              <a:rPr lang="en-US" sz="1200" dirty="0">
                <a:solidFill>
                  <a:schemeClr val="bg1"/>
                </a:solidFill>
                <a:effectLst/>
              </a:rPr>
              <a:t>April 2025</a:t>
            </a:r>
            <a:br>
              <a:rPr lang="en-US" sz="1200" dirty="0">
                <a:solidFill>
                  <a:schemeClr val="bg1"/>
                </a:solidFill>
                <a:effectLst/>
              </a:rPr>
            </a:br>
            <a:r>
              <a:rPr lang="en-US" sz="1200" dirty="0">
                <a:solidFill>
                  <a:schemeClr val="bg1"/>
                </a:solidFill>
                <a:effectLst/>
              </a:rPr>
              <a:t>It was an honor to have the opportunity to be a part of the learning and demo dinner!</a:t>
            </a:r>
          </a:p>
          <a:p>
            <a:pPr>
              <a:buNone/>
            </a:pPr>
            <a:endParaRPr lang="en-US" sz="1200" dirty="0">
              <a:solidFill>
                <a:schemeClr val="bg1"/>
              </a:solidFill>
              <a:effectLst/>
            </a:endParaRPr>
          </a:p>
          <a:p>
            <a:pPr>
              <a:buNone/>
            </a:pPr>
            <a:r>
              <a:rPr lang="en-US" sz="1200" b="1" i="1" dirty="0">
                <a:solidFill>
                  <a:schemeClr val="bg1"/>
                </a:solidFill>
                <a:effectLst/>
              </a:rPr>
              <a:t>Amanda</a:t>
            </a:r>
            <a:br>
              <a:rPr lang="en-US" sz="1200" dirty="0">
                <a:solidFill>
                  <a:schemeClr val="bg1"/>
                </a:solidFill>
                <a:effectLst/>
              </a:rPr>
            </a:br>
            <a:r>
              <a:rPr lang="en-US" sz="1200" dirty="0">
                <a:solidFill>
                  <a:schemeClr val="bg1"/>
                </a:solidFill>
                <a:effectLst/>
              </a:rPr>
              <a:t>April 2025</a:t>
            </a:r>
            <a:br>
              <a:rPr lang="en-US" sz="1200" dirty="0">
                <a:solidFill>
                  <a:schemeClr val="bg1"/>
                </a:solidFill>
                <a:effectLst/>
              </a:rPr>
            </a:br>
            <a:r>
              <a:rPr lang="en-US" sz="1200" dirty="0">
                <a:solidFill>
                  <a:schemeClr val="bg1"/>
                </a:solidFill>
                <a:effectLst/>
              </a:rPr>
              <a:t>You did amazing! It was such an honor to be a part of it! Thank you for allowing us to be a part of such an amazing experience! Look forward to another one.</a:t>
            </a:r>
          </a:p>
          <a:p>
            <a:pPr algn="ctr"/>
            <a:endParaRPr lang="en-US" sz="2400" dirty="0">
              <a:solidFill>
                <a:schemeClr val="bg1"/>
              </a:solidFill>
            </a:endParaRPr>
          </a:p>
          <a:p>
            <a:pPr algn="ctr"/>
            <a:r>
              <a:rPr lang="en-US" sz="1400" dirty="0">
                <a:solidFill>
                  <a:schemeClr val="bg1"/>
                </a:solidFill>
              </a:rPr>
              <a:t>See Our </a:t>
            </a:r>
            <a:r>
              <a:rPr lang="en-US" sz="1400" dirty="0" err="1">
                <a:solidFill>
                  <a:schemeClr val="bg1"/>
                </a:solidFill>
              </a:rPr>
              <a:t>FetLifePage</a:t>
            </a:r>
            <a:r>
              <a:rPr lang="en-US" sz="1400" dirty="0">
                <a:solidFill>
                  <a:schemeClr val="bg1"/>
                </a:solidFill>
              </a:rPr>
              <a:t> For More</a:t>
            </a:r>
          </a:p>
        </p:txBody>
      </p:sp>
      <p:sp>
        <p:nvSpPr>
          <p:cNvPr id="7" name="TextBox 6">
            <a:extLst>
              <a:ext uri="{FF2B5EF4-FFF2-40B4-BE49-F238E27FC236}">
                <a16:creationId xmlns:a16="http://schemas.microsoft.com/office/drawing/2014/main" id="{B865AB35-8E05-A514-8CF3-A5FB6B3963F2}"/>
              </a:ext>
            </a:extLst>
          </p:cNvPr>
          <p:cNvSpPr txBox="1"/>
          <p:nvPr/>
        </p:nvSpPr>
        <p:spPr>
          <a:xfrm>
            <a:off x="3752193" y="5851226"/>
            <a:ext cx="4985570" cy="646331"/>
          </a:xfrm>
          <a:prstGeom prst="rect">
            <a:avLst/>
          </a:prstGeom>
          <a:noFill/>
        </p:spPr>
        <p:txBody>
          <a:bodyPr wrap="square" rtlCol="0">
            <a:spAutoFit/>
          </a:bodyPr>
          <a:lstStyle/>
          <a:p>
            <a:pPr algn="ctr"/>
            <a:r>
              <a:rPr lang="en-US" b="0" i="1" u="none" strike="noStrike" dirty="0">
                <a:solidFill>
                  <a:srgbClr val="CCCCCC"/>
                </a:solidFill>
                <a:effectLst/>
                <a:latin typeface="Lucida Grande" panose="020B0600040502020204" pitchFamily="34" charset="0"/>
              </a:rPr>
              <a:t>Creating Magical Moments </a:t>
            </a:r>
          </a:p>
          <a:p>
            <a:pPr algn="ctr"/>
            <a:r>
              <a:rPr lang="en-US" b="0" i="1" u="none" strike="noStrike" dirty="0">
                <a:solidFill>
                  <a:srgbClr val="CCCCCC"/>
                </a:solidFill>
                <a:effectLst/>
                <a:latin typeface="Lucida Grande" panose="020B0600040502020204" pitchFamily="34" charset="0"/>
              </a:rPr>
              <a:t>Through Elegance &amp; Grace</a:t>
            </a:r>
            <a:endParaRPr lang="en-US" dirty="0"/>
          </a:p>
        </p:txBody>
      </p:sp>
      <p:pic>
        <p:nvPicPr>
          <p:cNvPr id="3" name="Picture 2">
            <a:extLst>
              <a:ext uri="{FF2B5EF4-FFF2-40B4-BE49-F238E27FC236}">
                <a16:creationId xmlns:a16="http://schemas.microsoft.com/office/drawing/2014/main" id="{B862A824-BD19-98E5-BEA8-4D9D514FA329}"/>
              </a:ext>
            </a:extLst>
          </p:cNvPr>
          <p:cNvPicPr>
            <a:picLocks noChangeAspect="1"/>
          </p:cNvPicPr>
          <p:nvPr/>
        </p:nvPicPr>
        <p:blipFill>
          <a:blip r:embed="rId4"/>
          <a:srcRect r="3" b="3"/>
          <a:stretch/>
        </p:blipFill>
        <p:spPr>
          <a:xfrm>
            <a:off x="4943754" y="2994567"/>
            <a:ext cx="2304491" cy="2304491"/>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Tree>
    <p:extLst>
      <p:ext uri="{BB962C8B-B14F-4D97-AF65-F5344CB8AC3E}">
        <p14:creationId xmlns:p14="http://schemas.microsoft.com/office/powerpoint/2010/main" val="26838838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D74B84-C93A-ED16-DDCF-95B2F36741E8}"/>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37E7AEE7-4949-D969-E336-45181479C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B4C16677-5509-1DE7-905E-860283F9D8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1535DF5F-1505-B39B-AC69-EFDC38A5A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03768359-BC43-34DC-FF6F-AD5B796B62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2200275D-9C8D-39CE-439B-779C67B10B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12F18BFD-65DB-85A6-538A-8729EE3A0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DB03161D-F663-DAB4-379B-FCC50CC71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5046AF6F-8940-43E8-540C-C57FC00F1CE2}"/>
              </a:ext>
            </a:extLst>
          </p:cNvPr>
          <p:cNvSpPr txBox="1"/>
          <p:nvPr/>
        </p:nvSpPr>
        <p:spPr>
          <a:xfrm>
            <a:off x="152400" y="751344"/>
            <a:ext cx="3223148" cy="5632311"/>
          </a:xfrm>
          <a:prstGeom prst="rect">
            <a:avLst/>
          </a:prstGeom>
          <a:noFill/>
        </p:spPr>
        <p:txBody>
          <a:bodyPr wrap="square" rtlCol="0">
            <a:spAutoFit/>
          </a:bodyPr>
          <a:lstStyle/>
          <a:p>
            <a:pPr algn="l">
              <a:buNone/>
            </a:pPr>
            <a:r>
              <a:rPr lang="en-US" b="0" i="0" u="none" strike="noStrike" dirty="0">
                <a:solidFill>
                  <a:srgbClr val="CCCCCC"/>
                </a:solidFill>
                <a:effectLst/>
                <a:latin typeface="Lucida Grande" panose="020B0600040502020204" pitchFamily="34" charset="0"/>
              </a:rPr>
              <a:t>Power Exchange Together (PET) North Central NJ is an organization that is committed to supporting participants that have a desire to explore power exchange relationships in a healthy, safe, consensual, and constructive way by exchanging ideas, knowledge and experience.</a:t>
            </a:r>
          </a:p>
          <a:p>
            <a:pPr algn="l">
              <a:buNone/>
            </a:pPr>
            <a:endParaRPr lang="en-US" b="0" i="0" u="none" strike="noStrike" dirty="0">
              <a:solidFill>
                <a:srgbClr val="CCCCCC"/>
              </a:solidFill>
              <a:effectLst/>
              <a:latin typeface="Lucida Grande" panose="020B0600040502020204" pitchFamily="34" charset="0"/>
            </a:endParaRPr>
          </a:p>
          <a:p>
            <a:pPr algn="l">
              <a:buNone/>
            </a:pPr>
            <a:r>
              <a:rPr lang="en-US" b="0" i="0" u="none" strike="noStrike" dirty="0">
                <a:solidFill>
                  <a:srgbClr val="CCCCCC"/>
                </a:solidFill>
                <a:effectLst/>
                <a:latin typeface="Lucida Grande" panose="020B0600040502020204" pitchFamily="34" charset="0"/>
              </a:rPr>
              <a:t>We understand that power exchange relationships differ based on the individuals within their own consensual dynamic.</a:t>
            </a:r>
          </a:p>
          <a:p>
            <a:pPr algn="l"/>
            <a:r>
              <a:rPr lang="en-US" b="0" i="0" u="none" strike="noStrike" dirty="0">
                <a:solidFill>
                  <a:srgbClr val="CCCCCC"/>
                </a:solidFill>
                <a:effectLst/>
                <a:latin typeface="Lucida Grande" panose="020B0600040502020204" pitchFamily="34" charset="0"/>
              </a:rPr>
              <a:t>. </a:t>
            </a:r>
            <a:endParaRPr lang="en-US" dirty="0">
              <a:solidFill>
                <a:schemeClr val="bg1"/>
              </a:solidFill>
            </a:endParaRPr>
          </a:p>
        </p:txBody>
      </p:sp>
      <p:sp>
        <p:nvSpPr>
          <p:cNvPr id="7" name="TextBox 6">
            <a:extLst>
              <a:ext uri="{FF2B5EF4-FFF2-40B4-BE49-F238E27FC236}">
                <a16:creationId xmlns:a16="http://schemas.microsoft.com/office/drawing/2014/main" id="{970D8C39-D91E-B60E-967A-41A4825A4A72}"/>
              </a:ext>
            </a:extLst>
          </p:cNvPr>
          <p:cNvSpPr txBox="1"/>
          <p:nvPr/>
        </p:nvSpPr>
        <p:spPr>
          <a:xfrm>
            <a:off x="9098974" y="1009035"/>
            <a:ext cx="2455333" cy="5078313"/>
          </a:xfrm>
          <a:prstGeom prst="rect">
            <a:avLst/>
          </a:prstGeom>
          <a:noFill/>
        </p:spPr>
        <p:txBody>
          <a:bodyPr wrap="square" rtlCol="0">
            <a:spAutoFit/>
          </a:bodyPr>
          <a:lstStyle/>
          <a:p>
            <a:pPr algn="l"/>
            <a:r>
              <a:rPr lang="en-US" b="0" i="0" u="none" strike="noStrike" dirty="0">
                <a:solidFill>
                  <a:srgbClr val="CCCCCC"/>
                </a:solidFill>
                <a:effectLst/>
                <a:latin typeface="Lucida Grande" panose="020B0600040502020204" pitchFamily="34" charset="0"/>
              </a:rPr>
              <a:t>So, join us each month as we welcome everyone into the world of power exchange</a:t>
            </a:r>
            <a:endParaRPr lang="en-US" dirty="0">
              <a:solidFill>
                <a:srgbClr val="CCCCCC"/>
              </a:solidFill>
              <a:latin typeface="Lucida Grande" panose="020B0600040502020204" pitchFamily="34" charset="0"/>
            </a:endParaRPr>
          </a:p>
          <a:p>
            <a:pPr algn="l"/>
            <a:endParaRPr lang="en-US" sz="1800" b="0" i="0" u="none" strike="noStrike" dirty="0">
              <a:solidFill>
                <a:srgbClr val="CCCCCC"/>
              </a:solidFill>
              <a:effectLst/>
              <a:latin typeface="Lucida Grande" panose="020B0600040502020204" pitchFamily="34" charset="0"/>
            </a:endParaRPr>
          </a:p>
          <a:p>
            <a:pPr algn="l"/>
            <a:endParaRPr lang="en-US" dirty="0">
              <a:solidFill>
                <a:srgbClr val="CCCCCC"/>
              </a:solidFill>
              <a:latin typeface="Lucida Grande" panose="020B0600040502020204" pitchFamily="34" charset="0"/>
            </a:endParaRPr>
          </a:p>
          <a:p>
            <a:pPr algn="l"/>
            <a:r>
              <a:rPr lang="en-US" dirty="0">
                <a:solidFill>
                  <a:srgbClr val="CCCCCC"/>
                </a:solidFill>
                <a:latin typeface="Lucida Grande" panose="020B0600040502020204" pitchFamily="34" charset="0"/>
              </a:rPr>
              <a:t>For more information on monthly in person meetings visit our </a:t>
            </a:r>
            <a:r>
              <a:rPr lang="en-US" dirty="0" err="1">
                <a:solidFill>
                  <a:srgbClr val="FF0000"/>
                </a:solidFill>
                <a:latin typeface="Lucida Grande" panose="020B0600040502020204" pitchFamily="34" charset="0"/>
                <a:hlinkClick r:id="rId4">
                  <a:extLst>
                    <a:ext uri="{A12FA001-AC4F-418D-AE19-62706E023703}">
                      <ahyp:hlinkClr xmlns:ahyp="http://schemas.microsoft.com/office/drawing/2018/hyperlinkcolor" val="tx"/>
                    </a:ext>
                  </a:extLst>
                </a:hlinkClick>
              </a:rPr>
              <a:t>FETLife</a:t>
            </a:r>
            <a:r>
              <a:rPr lang="en-US" dirty="0">
                <a:solidFill>
                  <a:srgbClr val="FF0000"/>
                </a:solidFill>
                <a:latin typeface="Lucida Grande" panose="020B0600040502020204" pitchFamily="34" charset="0"/>
                <a:hlinkClick r:id="rId4">
                  <a:extLst>
                    <a:ext uri="{A12FA001-AC4F-418D-AE19-62706E023703}">
                      <ahyp:hlinkClr xmlns:ahyp="http://schemas.microsoft.com/office/drawing/2018/hyperlinkcolor" val="tx"/>
                    </a:ext>
                  </a:extLst>
                </a:hlinkClick>
              </a:rPr>
              <a:t> page</a:t>
            </a:r>
            <a:r>
              <a:rPr lang="en-US" dirty="0">
                <a:solidFill>
                  <a:srgbClr val="FF0000"/>
                </a:solidFill>
                <a:latin typeface="Lucida Grande" panose="020B0600040502020204" pitchFamily="34" charset="0"/>
              </a:rPr>
              <a:t>. </a:t>
            </a:r>
          </a:p>
          <a:p>
            <a:pPr algn="l"/>
            <a:endParaRPr lang="en-US" dirty="0">
              <a:solidFill>
                <a:srgbClr val="CCCCCC"/>
              </a:solidFill>
              <a:latin typeface="Lucida Grande" panose="020B0600040502020204" pitchFamily="34" charset="0"/>
            </a:endParaRPr>
          </a:p>
          <a:p>
            <a:pPr algn="l"/>
            <a:r>
              <a:rPr lang="en-US" dirty="0">
                <a:solidFill>
                  <a:srgbClr val="CCCCCC"/>
                </a:solidFill>
                <a:latin typeface="Lucida Grande" panose="020B0600040502020204" pitchFamily="34" charset="0"/>
              </a:rPr>
              <a:t>Must be vetted to attend</a:t>
            </a:r>
          </a:p>
          <a:p>
            <a:pPr algn="l"/>
            <a:endParaRPr lang="en-US" sz="1800" b="0" i="0" u="none" strike="noStrike" dirty="0">
              <a:solidFill>
                <a:srgbClr val="CCCCCC"/>
              </a:solidFill>
              <a:effectLst/>
              <a:latin typeface="Lucida Grande" panose="020B0600040502020204" pitchFamily="34" charset="0"/>
            </a:endParaRPr>
          </a:p>
          <a:p>
            <a:pPr algn="l"/>
            <a:endParaRPr lang="en-US" dirty="0">
              <a:solidFill>
                <a:srgbClr val="CCCCCC"/>
              </a:solidFill>
              <a:latin typeface="Lucida Grande" panose="020B0600040502020204" pitchFamily="34" charset="0"/>
            </a:endParaRPr>
          </a:p>
          <a:p>
            <a:pPr algn="l"/>
            <a:endParaRPr lang="en-US" sz="1800" b="0" i="0" u="none" strike="noStrike" dirty="0">
              <a:solidFill>
                <a:srgbClr val="CCCCCC"/>
              </a:solidFill>
              <a:effectLst/>
              <a:latin typeface="Lucida Grande" panose="020B0600040502020204" pitchFamily="34" charset="0"/>
            </a:endParaRPr>
          </a:p>
        </p:txBody>
      </p:sp>
      <p:sp>
        <p:nvSpPr>
          <p:cNvPr id="14" name="TextBox 13">
            <a:extLst>
              <a:ext uri="{FF2B5EF4-FFF2-40B4-BE49-F238E27FC236}">
                <a16:creationId xmlns:a16="http://schemas.microsoft.com/office/drawing/2014/main" id="{4D496230-4C64-8966-9FF5-33D71F9612F1}"/>
              </a:ext>
            </a:extLst>
          </p:cNvPr>
          <p:cNvSpPr txBox="1"/>
          <p:nvPr/>
        </p:nvSpPr>
        <p:spPr>
          <a:xfrm>
            <a:off x="3418114" y="402443"/>
            <a:ext cx="4887919" cy="2554545"/>
          </a:xfrm>
          <a:prstGeom prst="rect">
            <a:avLst/>
          </a:prstGeom>
          <a:noFill/>
        </p:spPr>
        <p:txBody>
          <a:bodyPr wrap="square" rtlCol="0">
            <a:spAutoFit/>
          </a:bodyPr>
          <a:lstStyle/>
          <a:p>
            <a:pPr algn="ctr"/>
            <a:r>
              <a:rPr lang="en-US" sz="4000" dirty="0">
                <a:solidFill>
                  <a:schemeClr val="bg1"/>
                </a:solidFill>
              </a:rPr>
              <a:t>Power Exchange</a:t>
            </a:r>
          </a:p>
          <a:p>
            <a:pPr algn="ctr"/>
            <a:r>
              <a:rPr lang="en-US" sz="4000" dirty="0">
                <a:solidFill>
                  <a:schemeClr val="bg1"/>
                </a:solidFill>
              </a:rPr>
              <a:t>Together</a:t>
            </a:r>
          </a:p>
          <a:p>
            <a:pPr algn="ctr"/>
            <a:r>
              <a:rPr lang="en-US" sz="4000" dirty="0">
                <a:solidFill>
                  <a:schemeClr val="bg1"/>
                </a:solidFill>
              </a:rPr>
              <a:t>North Central</a:t>
            </a:r>
          </a:p>
          <a:p>
            <a:pPr algn="ctr"/>
            <a:r>
              <a:rPr lang="en-US" sz="4000" dirty="0">
                <a:solidFill>
                  <a:schemeClr val="bg1"/>
                </a:solidFill>
              </a:rPr>
              <a:t>New Jersey</a:t>
            </a:r>
          </a:p>
        </p:txBody>
      </p:sp>
      <p:pic>
        <p:nvPicPr>
          <p:cNvPr id="2" name="Picture 1" descr="A logo with a globe and text&#10;&#10;Description automatically generated">
            <a:extLst>
              <a:ext uri="{FF2B5EF4-FFF2-40B4-BE49-F238E27FC236}">
                <a16:creationId xmlns:a16="http://schemas.microsoft.com/office/drawing/2014/main" id="{CAD034EE-BFAA-52AE-DE9E-55942FC91544}"/>
              </a:ext>
            </a:extLst>
          </p:cNvPr>
          <p:cNvPicPr>
            <a:picLocks noChangeAspect="1"/>
          </p:cNvPicPr>
          <p:nvPr/>
        </p:nvPicPr>
        <p:blipFill>
          <a:blip r:embed="rId5"/>
          <a:srcRect l="8115" r="1879"/>
          <a:stretch/>
        </p:blipFill>
        <p:spPr>
          <a:xfrm>
            <a:off x="4211055" y="3462864"/>
            <a:ext cx="3920575" cy="3222900"/>
          </a:xfrm>
          <a:custGeom>
            <a:avLst/>
            <a:gdLst/>
            <a:ahLst/>
            <a:cxnLst/>
            <a:rect l="l" t="t" r="r" b="b"/>
            <a:pathLst>
              <a:path w="3834670" h="3333747">
                <a:moveTo>
                  <a:pt x="0" y="0"/>
                </a:moveTo>
                <a:lnTo>
                  <a:pt x="3066495" y="0"/>
                </a:lnTo>
                <a:lnTo>
                  <a:pt x="3427241" y="1211943"/>
                </a:lnTo>
                <a:lnTo>
                  <a:pt x="3834670" y="3333747"/>
                </a:lnTo>
                <a:lnTo>
                  <a:pt x="0" y="3333747"/>
                </a:lnTo>
                <a:close/>
              </a:path>
            </a:pathLst>
          </a:custGeom>
        </p:spPr>
      </p:pic>
    </p:spTree>
    <p:extLst>
      <p:ext uri="{BB962C8B-B14F-4D97-AF65-F5344CB8AC3E}">
        <p14:creationId xmlns:p14="http://schemas.microsoft.com/office/powerpoint/2010/main" val="13251848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565F5DB-EC38-940C-D35D-6D4A05CAB3B2}"/>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D9DC6396-5C88-B524-2B65-E79160B0A1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245FD8F7-CD30-0F43-F555-56B880BFAB1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7D3BDE46-27C4-BAF8-AF25-326DC1341E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0299CCD5-7857-26FD-64F3-926B114FF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1A445794-FF49-D6A6-371D-0D94BC8D0F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F631E4A4-1D4E-C4CF-CB51-A297A98CB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F607D9C0-C812-27DE-484A-44B713FF30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4D0ADEAE-EC56-808A-8889-9D6E139018AA}"/>
              </a:ext>
            </a:extLst>
          </p:cNvPr>
          <p:cNvSpPr txBox="1"/>
          <p:nvPr/>
        </p:nvSpPr>
        <p:spPr>
          <a:xfrm>
            <a:off x="152400" y="289679"/>
            <a:ext cx="3223148" cy="6647974"/>
          </a:xfrm>
          <a:prstGeom prst="rect">
            <a:avLst/>
          </a:prstGeom>
          <a:noFill/>
        </p:spPr>
        <p:txBody>
          <a:bodyPr wrap="square" rtlCol="0">
            <a:spAutoFit/>
          </a:bodyPr>
          <a:lstStyle/>
          <a:p>
            <a:r>
              <a:rPr lang="en-US" sz="2400" kern="0" dirty="0">
                <a:solidFill>
                  <a:schemeClr val="bg1"/>
                </a:solidFill>
                <a:effectLst/>
                <a:latin typeface="Times New Roman" panose="02020603050405020304" pitchFamily="18" charset="0"/>
                <a:ea typeface="Times New Roman" panose="02020603050405020304" pitchFamily="18" charset="0"/>
              </a:rPr>
              <a:t>Hello, my lovely deviants and dignified deviants-to-be!</a:t>
            </a:r>
          </a:p>
          <a:p>
            <a:endParaRPr lang="en-US" sz="2400" b="0" i="0" u="none" strike="noStrike" kern="0" dirty="0">
              <a:solidFill>
                <a:schemeClr val="bg1"/>
              </a:solidFill>
              <a:latin typeface="Times New Roman" panose="02020603050405020304" pitchFamily="18" charset="0"/>
            </a:endParaRPr>
          </a:p>
          <a:p>
            <a:r>
              <a:rPr lang="en-US" sz="2400" b="0" i="0" u="none" strike="noStrike" dirty="0">
                <a:solidFill>
                  <a:schemeClr val="bg1"/>
                </a:solidFill>
                <a:effectLst/>
                <a:latin typeface="-webkit-standard"/>
              </a:rPr>
              <a:t>Welcome to the  </a:t>
            </a:r>
            <a:r>
              <a:rPr lang="en-US" sz="2400" b="0" i="1" u="none" strike="noStrike" dirty="0">
                <a:solidFill>
                  <a:schemeClr val="bg1"/>
                </a:solidFill>
                <a:effectLst/>
              </a:rPr>
              <a:t>Kink Doesn’t Retire Podcast </a:t>
            </a:r>
            <a:r>
              <a:rPr lang="en-US" sz="2400" b="0" i="0" u="none" strike="noStrike" dirty="0">
                <a:solidFill>
                  <a:schemeClr val="bg1"/>
                </a:solidFill>
                <a:effectLst/>
                <a:latin typeface="-webkit-standard"/>
              </a:rPr>
              <a:t>where age is just a number, and pleasure has no expiration date.</a:t>
            </a:r>
          </a:p>
          <a:p>
            <a:endParaRPr lang="en-US" sz="2400" dirty="0">
              <a:solidFill>
                <a:schemeClr val="bg1"/>
              </a:solidFill>
              <a:latin typeface="-webkit-standard"/>
            </a:endParaRPr>
          </a:p>
          <a:p>
            <a:r>
              <a:rPr lang="en-US" sz="2400" b="0" i="0" u="none" strike="noStrike" dirty="0">
                <a:solidFill>
                  <a:schemeClr val="bg1"/>
                </a:solidFill>
                <a:effectLst/>
                <a:latin typeface="-webkit-standard"/>
              </a:rPr>
              <a:t>Whether you're rediscovering your desires, deepening your dynamic, or just starting to explore kink later in life, you’ve found your people</a:t>
            </a:r>
            <a:endParaRPr lang="en-US" sz="2400" dirty="0">
              <a:solidFill>
                <a:schemeClr val="bg1"/>
              </a:solidFill>
            </a:endParaRPr>
          </a:p>
          <a:p>
            <a:endParaRPr lang="en-US" dirty="0">
              <a:solidFill>
                <a:schemeClr val="bg1"/>
              </a:solidFill>
            </a:endParaRPr>
          </a:p>
        </p:txBody>
      </p:sp>
      <p:sp>
        <p:nvSpPr>
          <p:cNvPr id="7" name="TextBox 6">
            <a:extLst>
              <a:ext uri="{FF2B5EF4-FFF2-40B4-BE49-F238E27FC236}">
                <a16:creationId xmlns:a16="http://schemas.microsoft.com/office/drawing/2014/main" id="{DEE8607B-5EE8-6C0F-A679-8193B874EB5B}"/>
              </a:ext>
            </a:extLst>
          </p:cNvPr>
          <p:cNvSpPr txBox="1"/>
          <p:nvPr/>
        </p:nvSpPr>
        <p:spPr>
          <a:xfrm>
            <a:off x="9025468" y="1017601"/>
            <a:ext cx="2882184" cy="4944495"/>
          </a:xfrm>
          <a:prstGeom prst="rect">
            <a:avLst/>
          </a:prstGeom>
          <a:noFill/>
        </p:spPr>
        <p:txBody>
          <a:bodyPr wrap="square" rtlCol="0">
            <a:spAutoFit/>
          </a:bodyPr>
          <a:lstStyle/>
          <a:p>
            <a:pPr marL="0" marR="0">
              <a:lnSpc>
                <a:spcPct val="115000"/>
              </a:lnSpc>
              <a:spcAft>
                <a:spcPts val="800"/>
              </a:spcAft>
              <a:buNone/>
            </a:pPr>
            <a: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Share Your Story or Ask a Question</a:t>
            </a:r>
          </a:p>
          <a:p>
            <a:pPr marL="0" marR="0">
              <a:lnSpc>
                <a:spcPct val="115000"/>
              </a:lnSpc>
              <a:spcAft>
                <a:spcPts val="800"/>
              </a:spcAft>
              <a:buNone/>
            </a:pPr>
            <a:b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Want to be featured on the show? Have a question for </a:t>
            </a:r>
            <a:r>
              <a:rPr lang="en-US"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Knight of Xanadu</a:t>
            </a:r>
            <a: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or TheGirl_Star or a story about kink later in life? </a:t>
            </a:r>
          </a:p>
          <a:p>
            <a:pPr marL="0" marR="0">
              <a:lnSpc>
                <a:spcPct val="115000"/>
              </a:lnSpc>
              <a:spcAft>
                <a:spcPts val="800"/>
              </a:spcAft>
              <a:buNone/>
            </a:pPr>
            <a:endParaRPr lang="en-US"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Submit it here - </a:t>
            </a:r>
            <a:r>
              <a:rPr lang="en-US" sz="1800" kern="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Google Form</a:t>
            </a:r>
            <a:endParaRPr lang="en-US" sz="1800" kern="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US" sz="1800"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anonymously or with your name. Let’s build this community together!</a:t>
            </a:r>
            <a:endParaRPr lang="en-US"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D2BC47E1-A278-AF56-7A3B-D7CF642630A9}"/>
              </a:ext>
            </a:extLst>
          </p:cNvPr>
          <p:cNvSpPr txBox="1"/>
          <p:nvPr/>
        </p:nvSpPr>
        <p:spPr>
          <a:xfrm>
            <a:off x="3182293" y="4128117"/>
            <a:ext cx="6101254" cy="2123658"/>
          </a:xfrm>
          <a:prstGeom prst="rect">
            <a:avLst/>
          </a:prstGeom>
          <a:noFill/>
        </p:spPr>
        <p:txBody>
          <a:bodyPr wrap="square">
            <a:spAutoFit/>
          </a:bodyPr>
          <a:lstStyle/>
          <a:p>
            <a:pPr algn="ctr"/>
            <a:endParaRPr lang="en-US" sz="4400" dirty="0">
              <a:solidFill>
                <a:schemeClr val="bg1"/>
              </a:solidFill>
            </a:endParaRPr>
          </a:p>
          <a:p>
            <a:pPr algn="ctr"/>
            <a:r>
              <a:rPr lang="en-US" sz="4400" dirty="0">
                <a:solidFill>
                  <a:schemeClr val="bg1"/>
                </a:solidFill>
              </a:rPr>
              <a:t>Podcast</a:t>
            </a:r>
          </a:p>
          <a:p>
            <a:pPr algn="ctr"/>
            <a:r>
              <a:rPr lang="en-US" sz="18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Where Mature Minds meet Kinky fun</a:t>
            </a:r>
            <a:r>
              <a:rPr lang="en-US" sz="4400" dirty="0">
                <a:solidFill>
                  <a:schemeClr val="bg1"/>
                </a:solidFill>
                <a:effectLst/>
              </a:rPr>
              <a:t> </a:t>
            </a:r>
            <a:endParaRPr lang="en-US" sz="4400" dirty="0">
              <a:solidFill>
                <a:schemeClr val="bg1"/>
              </a:solidFill>
            </a:endParaRPr>
          </a:p>
        </p:txBody>
      </p:sp>
      <p:pic>
        <p:nvPicPr>
          <p:cNvPr id="14" name="Picture 13" descr="A person and person hugging&#10;&#10;AI-generated content may be incorrect.">
            <a:extLst>
              <a:ext uri="{FF2B5EF4-FFF2-40B4-BE49-F238E27FC236}">
                <a16:creationId xmlns:a16="http://schemas.microsoft.com/office/drawing/2014/main" id="{247B7BF9-AED2-26F8-737D-7FB6AADF7348}"/>
              </a:ext>
            </a:extLst>
          </p:cNvPr>
          <p:cNvPicPr>
            <a:picLocks noChangeAspect="1"/>
          </p:cNvPicPr>
          <p:nvPr/>
        </p:nvPicPr>
        <p:blipFill>
          <a:blip r:embed="rId5"/>
          <a:stretch>
            <a:fillRect/>
          </a:stretch>
        </p:blipFill>
        <p:spPr>
          <a:xfrm>
            <a:off x="4521346" y="496968"/>
            <a:ext cx="2750379" cy="4038613"/>
          </a:xfrm>
          <a:prstGeom prst="rect">
            <a:avLst/>
          </a:prstGeom>
        </p:spPr>
      </p:pic>
    </p:spTree>
    <p:extLst>
      <p:ext uri="{BB962C8B-B14F-4D97-AF65-F5344CB8AC3E}">
        <p14:creationId xmlns:p14="http://schemas.microsoft.com/office/powerpoint/2010/main" val="35306666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DDBAB2E-EAA0-D57E-B6FB-E073CEDF7548}"/>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C57D5149-B2B0-B405-4DDA-3B3DC93EB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82F2D9E6-79B0-117A-DE67-DC3C8695F2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3F41FF5E-E50A-8FFC-0F0F-1010030B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F3985209-771D-2BB3-B74D-491095CC3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1A1A93EC-8C9C-97F5-F1E0-1C0CC44434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4A31EC98-3316-EE7C-9754-187815946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BDBC7EBD-D4EF-5153-A79F-B63054AE58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4" name="TextBox 13">
            <a:extLst>
              <a:ext uri="{FF2B5EF4-FFF2-40B4-BE49-F238E27FC236}">
                <a16:creationId xmlns:a16="http://schemas.microsoft.com/office/drawing/2014/main" id="{A76150E0-500B-BC22-98C8-C038B0542688}"/>
              </a:ext>
            </a:extLst>
          </p:cNvPr>
          <p:cNvSpPr txBox="1"/>
          <p:nvPr/>
        </p:nvSpPr>
        <p:spPr>
          <a:xfrm>
            <a:off x="4087641" y="131872"/>
            <a:ext cx="3803292" cy="769441"/>
          </a:xfrm>
          <a:prstGeom prst="rect">
            <a:avLst/>
          </a:prstGeom>
          <a:noFill/>
        </p:spPr>
        <p:txBody>
          <a:bodyPr wrap="square" rtlCol="0">
            <a:spAutoFit/>
          </a:bodyPr>
          <a:lstStyle/>
          <a:p>
            <a:pPr algn="ctr"/>
            <a:r>
              <a:rPr lang="en-US" sz="4400" dirty="0">
                <a:solidFill>
                  <a:schemeClr val="bg1"/>
                </a:solidFill>
              </a:rPr>
              <a:t>Contact Us</a:t>
            </a:r>
          </a:p>
        </p:txBody>
      </p:sp>
      <p:pic>
        <p:nvPicPr>
          <p:cNvPr id="3" name="Picture 2" descr="A table with plates of food and glasses&#10;&#10;AI-generated content may be incorrect.">
            <a:extLst>
              <a:ext uri="{FF2B5EF4-FFF2-40B4-BE49-F238E27FC236}">
                <a16:creationId xmlns:a16="http://schemas.microsoft.com/office/drawing/2014/main" id="{FA63F0D1-4B30-9E16-EC7E-D197336EF342}"/>
              </a:ext>
            </a:extLst>
          </p:cNvPr>
          <p:cNvPicPr>
            <a:picLocks noChangeAspect="1"/>
          </p:cNvPicPr>
          <p:nvPr/>
        </p:nvPicPr>
        <p:blipFill>
          <a:blip r:embed="rId4"/>
          <a:stretch>
            <a:fillRect/>
          </a:stretch>
        </p:blipFill>
        <p:spPr>
          <a:xfrm>
            <a:off x="4756150" y="1644650"/>
            <a:ext cx="2755900" cy="4127500"/>
          </a:xfrm>
          <a:prstGeom prst="rect">
            <a:avLst/>
          </a:prstGeom>
        </p:spPr>
      </p:pic>
      <p:sp>
        <p:nvSpPr>
          <p:cNvPr id="6" name="TextBox 5">
            <a:extLst>
              <a:ext uri="{FF2B5EF4-FFF2-40B4-BE49-F238E27FC236}">
                <a16:creationId xmlns:a16="http://schemas.microsoft.com/office/drawing/2014/main" id="{4014DAD7-2F12-BBC0-1D84-F49920199C8C}"/>
              </a:ext>
            </a:extLst>
          </p:cNvPr>
          <p:cNvSpPr txBox="1"/>
          <p:nvPr/>
        </p:nvSpPr>
        <p:spPr>
          <a:xfrm>
            <a:off x="345195" y="1169243"/>
            <a:ext cx="2743200" cy="4801314"/>
          </a:xfrm>
          <a:prstGeom prst="rect">
            <a:avLst/>
          </a:prstGeom>
          <a:noFill/>
        </p:spPr>
        <p:txBody>
          <a:bodyPr wrap="square" rtlCol="0">
            <a:spAutoFit/>
          </a:bodyPr>
          <a:lstStyle/>
          <a:p>
            <a:r>
              <a:rPr lang="en-US" dirty="0">
                <a:solidFill>
                  <a:schemeClr val="bg1"/>
                </a:solidFill>
              </a:rPr>
              <a:t>FETLIFE:</a:t>
            </a:r>
          </a:p>
          <a:p>
            <a:endParaRPr lang="en-US" dirty="0">
              <a:solidFill>
                <a:schemeClr val="bg1"/>
              </a:solidFill>
            </a:endParaRPr>
          </a:p>
          <a:p>
            <a:r>
              <a:rPr lang="en-US">
                <a:solidFill>
                  <a:schemeClr val="bg1"/>
                </a:solidFill>
              </a:rPr>
              <a:t>Xanadu Kink</a:t>
            </a:r>
            <a:endParaRPr lang="en-US" dirty="0">
              <a:solidFill>
                <a:schemeClr val="bg1"/>
              </a:solidFill>
            </a:endParaRPr>
          </a:p>
          <a:p>
            <a:endParaRPr lang="en-US" dirty="0">
              <a:solidFill>
                <a:schemeClr val="bg1"/>
              </a:solidFill>
            </a:endParaRPr>
          </a:p>
          <a:p>
            <a:r>
              <a:rPr lang="en-US" dirty="0">
                <a:solidFill>
                  <a:schemeClr val="bg1"/>
                </a:solidFill>
              </a:rPr>
              <a:t>House_of_ Xanadu</a:t>
            </a:r>
          </a:p>
          <a:p>
            <a:endParaRPr lang="en-US" dirty="0">
              <a:solidFill>
                <a:schemeClr val="bg1"/>
              </a:solidFill>
            </a:endParaRPr>
          </a:p>
          <a:p>
            <a:r>
              <a:rPr lang="en-US" dirty="0">
                <a:solidFill>
                  <a:schemeClr val="bg1"/>
                </a:solidFill>
              </a:rPr>
              <a:t>Power Exchange Together-PET North Central NJ</a:t>
            </a:r>
          </a:p>
          <a:p>
            <a:endParaRPr lang="en-US" dirty="0">
              <a:solidFill>
                <a:schemeClr val="bg1"/>
              </a:solidFill>
            </a:endParaRPr>
          </a:p>
          <a:p>
            <a:r>
              <a:rPr lang="en-US" dirty="0">
                <a:solidFill>
                  <a:schemeClr val="bg1"/>
                </a:solidFill>
              </a:rPr>
              <a:t>Knight_of_Xanadu</a:t>
            </a:r>
          </a:p>
          <a:p>
            <a:endParaRPr lang="en-US" dirty="0">
              <a:solidFill>
                <a:schemeClr val="bg1"/>
              </a:solidFill>
            </a:endParaRPr>
          </a:p>
          <a:p>
            <a:r>
              <a:rPr lang="en-US" dirty="0">
                <a:solidFill>
                  <a:schemeClr val="bg1"/>
                </a:solidFill>
              </a:rPr>
              <a:t>TheGirl_Star</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sp>
        <p:nvSpPr>
          <p:cNvPr id="8" name="TextBox 7">
            <a:extLst>
              <a:ext uri="{FF2B5EF4-FFF2-40B4-BE49-F238E27FC236}">
                <a16:creationId xmlns:a16="http://schemas.microsoft.com/office/drawing/2014/main" id="{641B8AB0-E5C3-08C1-7526-17F1DAC33531}"/>
              </a:ext>
            </a:extLst>
          </p:cNvPr>
          <p:cNvSpPr txBox="1"/>
          <p:nvPr/>
        </p:nvSpPr>
        <p:spPr>
          <a:xfrm>
            <a:off x="9011265" y="2210090"/>
            <a:ext cx="3180735" cy="2662267"/>
          </a:xfrm>
          <a:prstGeom prst="rect">
            <a:avLst/>
          </a:prstGeom>
          <a:noFill/>
        </p:spPr>
        <p:txBody>
          <a:bodyPr wrap="square" rtlCol="0">
            <a:spAutoFit/>
          </a:bodyPr>
          <a:lstStyle/>
          <a:p>
            <a:r>
              <a:rPr lang="en-US" dirty="0">
                <a:solidFill>
                  <a:schemeClr val="bg1"/>
                </a:solidFill>
              </a:rPr>
              <a:t>For More Information:</a:t>
            </a:r>
          </a:p>
          <a:p>
            <a:endParaRPr lang="en-US" dirty="0">
              <a:solidFill>
                <a:schemeClr val="bg1"/>
              </a:solidFill>
            </a:endParaRPr>
          </a:p>
          <a:p>
            <a:r>
              <a:rPr lang="en-US" dirty="0">
                <a:solidFill>
                  <a:schemeClr val="bg1"/>
                </a:solidFill>
              </a:rPr>
              <a:t>Email:  </a:t>
            </a:r>
            <a:r>
              <a:rPr lang="en-US" dirty="0" err="1">
                <a:solidFill>
                  <a:schemeClr val="bg1"/>
                </a:solidFill>
              </a:rPr>
              <a:t>XanaduKink@gmail.com</a:t>
            </a:r>
            <a:endParaRPr lang="en-US" dirty="0">
              <a:solidFill>
                <a:schemeClr val="bg1"/>
              </a:solidFill>
            </a:endParaRPr>
          </a:p>
          <a:p>
            <a:endParaRPr lang="en-US" dirty="0">
              <a:solidFill>
                <a:schemeClr val="bg1"/>
              </a:solidFill>
            </a:endParaRPr>
          </a:p>
          <a:p>
            <a:pPr algn="ctr" fontAlgn="ctr">
              <a:spcBef>
                <a:spcPts val="150"/>
              </a:spcBef>
            </a:pPr>
            <a:r>
              <a:rPr lang="en-US" dirty="0">
                <a:solidFill>
                  <a:schemeClr val="bg1"/>
                </a:solidFill>
              </a:rPr>
              <a:t>Or</a:t>
            </a:r>
          </a:p>
          <a:p>
            <a:pPr algn="ctr" fontAlgn="ctr">
              <a:spcBef>
                <a:spcPts val="150"/>
              </a:spcBef>
            </a:pPr>
            <a:endParaRPr lang="en-US" dirty="0">
              <a:solidFill>
                <a:schemeClr val="bg1"/>
              </a:solidFill>
            </a:endParaRPr>
          </a:p>
          <a:p>
            <a:pPr algn="l" fontAlgn="ctr">
              <a:spcBef>
                <a:spcPts val="150"/>
              </a:spcBef>
            </a:pPr>
            <a:r>
              <a:rPr lang="en-US" b="0" i="0" u="none" strike="noStrike" dirty="0" err="1">
                <a:solidFill>
                  <a:schemeClr val="bg1"/>
                </a:solidFill>
                <a:effectLst/>
                <a:latin typeface="Google Sans"/>
              </a:rPr>
              <a:t>pet.north.central.nj@gmail.com</a:t>
            </a:r>
            <a:endParaRPr lang="en-US" b="0" i="0" u="none" strike="noStrike" dirty="0">
              <a:solidFill>
                <a:schemeClr val="bg1"/>
              </a:solidFill>
              <a:effectLst/>
              <a:latin typeface="Google Sans"/>
            </a:endParaRPr>
          </a:p>
          <a:p>
            <a:endParaRPr lang="en-US" dirty="0">
              <a:solidFill>
                <a:schemeClr val="bg1"/>
              </a:solidFill>
            </a:endParaRPr>
          </a:p>
        </p:txBody>
      </p:sp>
    </p:spTree>
    <p:extLst>
      <p:ext uri="{BB962C8B-B14F-4D97-AF65-F5344CB8AC3E}">
        <p14:creationId xmlns:p14="http://schemas.microsoft.com/office/powerpoint/2010/main" val="37749785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3B65FC3-339D-3569-EB8F-0071EF349AC5}"/>
            </a:ext>
          </a:extLst>
        </p:cNvPr>
        <p:cNvGrpSpPr/>
        <p:nvPr/>
      </p:nvGrpSpPr>
      <p:grpSpPr>
        <a:xfrm>
          <a:off x="0" y="0"/>
          <a:ext cx="0" cy="0"/>
          <a:chOff x="0" y="0"/>
          <a:chExt cx="0" cy="0"/>
        </a:xfrm>
      </p:grpSpPr>
      <p:sp>
        <p:nvSpPr>
          <p:cNvPr id="26" name="Rectangle 25">
            <a:extLst>
              <a:ext uri="{FF2B5EF4-FFF2-40B4-BE49-F238E27FC236}">
                <a16:creationId xmlns:a16="http://schemas.microsoft.com/office/drawing/2014/main" id="{80096446-9A5B-95D6-AD91-3C8BBFB802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E5506695-F34E-970F-5DC3-3E03A9692C0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8" y="0"/>
            <a:ext cx="1339053" cy="6858000"/>
            <a:chOff x="2748588" y="0"/>
            <a:chExt cx="1339053" cy="6858000"/>
          </a:xfrm>
          <a:effectLst>
            <a:outerShdw blurRad="381000" dist="152400" algn="ctr" rotWithShape="0">
              <a:srgbClr val="000000">
                <a:alpha val="10000"/>
              </a:srgbClr>
            </a:outerShdw>
          </a:effectLst>
        </p:grpSpPr>
        <p:sp>
          <p:nvSpPr>
            <p:cNvPr id="32" name="Freeform: Shape 31">
              <a:extLst>
                <a:ext uri="{FF2B5EF4-FFF2-40B4-BE49-F238E27FC236}">
                  <a16:creationId xmlns:a16="http://schemas.microsoft.com/office/drawing/2014/main" id="{EEEEF80A-758B-D8BB-2684-C7A236275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32">
              <a:extLst>
                <a:ext uri="{FF2B5EF4-FFF2-40B4-BE49-F238E27FC236}">
                  <a16:creationId xmlns:a16="http://schemas.microsoft.com/office/drawing/2014/main" id="{507121B8-0D46-D760-3D9B-6E75523A3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 name="Group 29">
            <a:extLst>
              <a:ext uri="{FF2B5EF4-FFF2-40B4-BE49-F238E27FC236}">
                <a16:creationId xmlns:a16="http://schemas.microsoft.com/office/drawing/2014/main" id="{5A550FCD-2658-5761-114C-A23D48A470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1339053" cy="6858000"/>
            <a:chOff x="2748588" y="0"/>
            <a:chExt cx="1339053" cy="6858000"/>
          </a:xfrm>
          <a:effectLst>
            <a:outerShdw blurRad="381000" dist="152400" dir="10800000" algn="ctr" rotWithShape="0">
              <a:srgbClr val="000000">
                <a:alpha val="10000"/>
              </a:srgbClr>
            </a:outerShdw>
          </a:effectLst>
        </p:grpSpPr>
        <p:sp>
          <p:nvSpPr>
            <p:cNvPr id="34" name="Freeform: Shape 35">
              <a:extLst>
                <a:ext uri="{FF2B5EF4-FFF2-40B4-BE49-F238E27FC236}">
                  <a16:creationId xmlns:a16="http://schemas.microsoft.com/office/drawing/2014/main" id="{6A21EECF-EC8C-7900-5B07-AF765A885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6">
              <a:extLst>
                <a:ext uri="{FF2B5EF4-FFF2-40B4-BE49-F238E27FC236}">
                  <a16:creationId xmlns:a16="http://schemas.microsoft.com/office/drawing/2014/main" id="{CCC89CE7-C348-F98A-BF10-97390100F9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4" name="TextBox 13">
            <a:extLst>
              <a:ext uri="{FF2B5EF4-FFF2-40B4-BE49-F238E27FC236}">
                <a16:creationId xmlns:a16="http://schemas.microsoft.com/office/drawing/2014/main" id="{BA39FEF4-A209-5166-42E0-D00BD0BE7439}"/>
              </a:ext>
            </a:extLst>
          </p:cNvPr>
          <p:cNvSpPr txBox="1"/>
          <p:nvPr/>
        </p:nvSpPr>
        <p:spPr>
          <a:xfrm>
            <a:off x="4087641" y="131872"/>
            <a:ext cx="3803292" cy="769441"/>
          </a:xfrm>
          <a:prstGeom prst="rect">
            <a:avLst/>
          </a:prstGeom>
          <a:noFill/>
        </p:spPr>
        <p:txBody>
          <a:bodyPr wrap="square" rtlCol="0">
            <a:spAutoFit/>
          </a:bodyPr>
          <a:lstStyle/>
          <a:p>
            <a:pPr algn="ctr"/>
            <a:r>
              <a:rPr lang="en-US" sz="4400" dirty="0">
                <a:solidFill>
                  <a:schemeClr val="bg1"/>
                </a:solidFill>
              </a:rPr>
              <a:t>Contact Us</a:t>
            </a:r>
          </a:p>
        </p:txBody>
      </p:sp>
      <p:pic>
        <p:nvPicPr>
          <p:cNvPr id="3" name="Picture 2" descr="A table with plates of food and glasses&#10;&#10;AI-generated content may be incorrect.">
            <a:extLst>
              <a:ext uri="{FF2B5EF4-FFF2-40B4-BE49-F238E27FC236}">
                <a16:creationId xmlns:a16="http://schemas.microsoft.com/office/drawing/2014/main" id="{960849BB-E263-F427-BB05-348E06AC6889}"/>
              </a:ext>
            </a:extLst>
          </p:cNvPr>
          <p:cNvPicPr>
            <a:picLocks noChangeAspect="1"/>
          </p:cNvPicPr>
          <p:nvPr/>
        </p:nvPicPr>
        <p:blipFill>
          <a:blip r:embed="rId4"/>
          <a:stretch>
            <a:fillRect/>
          </a:stretch>
        </p:blipFill>
        <p:spPr>
          <a:xfrm>
            <a:off x="4756150" y="1644650"/>
            <a:ext cx="2755900" cy="4127500"/>
          </a:xfrm>
          <a:prstGeom prst="rect">
            <a:avLst/>
          </a:prstGeom>
        </p:spPr>
      </p:pic>
      <p:sp>
        <p:nvSpPr>
          <p:cNvPr id="6" name="TextBox 5">
            <a:extLst>
              <a:ext uri="{FF2B5EF4-FFF2-40B4-BE49-F238E27FC236}">
                <a16:creationId xmlns:a16="http://schemas.microsoft.com/office/drawing/2014/main" id="{3D9045DD-AE17-A9A5-62CB-3F70F32C1B63}"/>
              </a:ext>
            </a:extLst>
          </p:cNvPr>
          <p:cNvSpPr txBox="1"/>
          <p:nvPr/>
        </p:nvSpPr>
        <p:spPr>
          <a:xfrm>
            <a:off x="345195" y="1169243"/>
            <a:ext cx="2743200" cy="4801314"/>
          </a:xfrm>
          <a:prstGeom prst="rect">
            <a:avLst/>
          </a:prstGeom>
          <a:noFill/>
        </p:spPr>
        <p:txBody>
          <a:bodyPr wrap="square" rtlCol="0">
            <a:spAutoFit/>
          </a:bodyPr>
          <a:lstStyle/>
          <a:p>
            <a:r>
              <a:rPr lang="en-US" dirty="0">
                <a:solidFill>
                  <a:schemeClr val="bg1"/>
                </a:solidFill>
              </a:rPr>
              <a:t>FETLIFE:</a:t>
            </a:r>
          </a:p>
          <a:p>
            <a:endParaRPr lang="en-US" dirty="0">
              <a:solidFill>
                <a:schemeClr val="bg1"/>
              </a:solidFill>
            </a:endParaRPr>
          </a:p>
          <a:p>
            <a:r>
              <a:rPr lang="en-US">
                <a:solidFill>
                  <a:schemeClr val="bg1"/>
                </a:solidFill>
              </a:rPr>
              <a:t>Xanadu Kink</a:t>
            </a:r>
            <a:endParaRPr lang="en-US" dirty="0">
              <a:solidFill>
                <a:schemeClr val="bg1"/>
              </a:solidFill>
            </a:endParaRPr>
          </a:p>
          <a:p>
            <a:endParaRPr lang="en-US" dirty="0">
              <a:solidFill>
                <a:schemeClr val="bg1"/>
              </a:solidFill>
            </a:endParaRPr>
          </a:p>
          <a:p>
            <a:r>
              <a:rPr lang="en-US" dirty="0">
                <a:solidFill>
                  <a:schemeClr val="bg1"/>
                </a:solidFill>
              </a:rPr>
              <a:t>House_of_ Xanadu</a:t>
            </a:r>
          </a:p>
          <a:p>
            <a:endParaRPr lang="en-US" dirty="0">
              <a:solidFill>
                <a:schemeClr val="bg1"/>
              </a:solidFill>
            </a:endParaRPr>
          </a:p>
          <a:p>
            <a:r>
              <a:rPr lang="en-US" dirty="0">
                <a:solidFill>
                  <a:schemeClr val="bg1"/>
                </a:solidFill>
              </a:rPr>
              <a:t>Power Exchange Together-PET North Central NJ</a:t>
            </a:r>
          </a:p>
          <a:p>
            <a:endParaRPr lang="en-US" dirty="0">
              <a:solidFill>
                <a:schemeClr val="bg1"/>
              </a:solidFill>
            </a:endParaRPr>
          </a:p>
          <a:p>
            <a:r>
              <a:rPr lang="en-US" dirty="0">
                <a:solidFill>
                  <a:schemeClr val="bg1"/>
                </a:solidFill>
              </a:rPr>
              <a:t>Knight_of_Xanadu</a:t>
            </a:r>
          </a:p>
          <a:p>
            <a:endParaRPr lang="en-US" dirty="0">
              <a:solidFill>
                <a:schemeClr val="bg1"/>
              </a:solidFill>
            </a:endParaRPr>
          </a:p>
          <a:p>
            <a:r>
              <a:rPr lang="en-US" dirty="0">
                <a:solidFill>
                  <a:schemeClr val="bg1"/>
                </a:solidFill>
              </a:rPr>
              <a:t>TheGirl_Star</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sp>
        <p:nvSpPr>
          <p:cNvPr id="8" name="TextBox 7">
            <a:extLst>
              <a:ext uri="{FF2B5EF4-FFF2-40B4-BE49-F238E27FC236}">
                <a16:creationId xmlns:a16="http://schemas.microsoft.com/office/drawing/2014/main" id="{011D6516-9DFF-F4A8-7056-4AF1827FD18D}"/>
              </a:ext>
            </a:extLst>
          </p:cNvPr>
          <p:cNvSpPr txBox="1"/>
          <p:nvPr/>
        </p:nvSpPr>
        <p:spPr>
          <a:xfrm>
            <a:off x="9011265" y="2210090"/>
            <a:ext cx="3180735" cy="2662267"/>
          </a:xfrm>
          <a:prstGeom prst="rect">
            <a:avLst/>
          </a:prstGeom>
          <a:noFill/>
        </p:spPr>
        <p:txBody>
          <a:bodyPr wrap="square" rtlCol="0">
            <a:spAutoFit/>
          </a:bodyPr>
          <a:lstStyle/>
          <a:p>
            <a:r>
              <a:rPr lang="en-US" dirty="0">
                <a:solidFill>
                  <a:schemeClr val="bg1"/>
                </a:solidFill>
              </a:rPr>
              <a:t>For More Information:</a:t>
            </a:r>
          </a:p>
          <a:p>
            <a:endParaRPr lang="en-US" dirty="0">
              <a:solidFill>
                <a:schemeClr val="bg1"/>
              </a:solidFill>
            </a:endParaRPr>
          </a:p>
          <a:p>
            <a:r>
              <a:rPr lang="en-US" dirty="0">
                <a:solidFill>
                  <a:schemeClr val="bg1"/>
                </a:solidFill>
              </a:rPr>
              <a:t>Email:  </a:t>
            </a:r>
            <a:r>
              <a:rPr lang="en-US" dirty="0" err="1">
                <a:solidFill>
                  <a:schemeClr val="bg1"/>
                </a:solidFill>
              </a:rPr>
              <a:t>XanaduKink@gmail.com</a:t>
            </a:r>
            <a:endParaRPr lang="en-US" dirty="0">
              <a:solidFill>
                <a:schemeClr val="bg1"/>
              </a:solidFill>
            </a:endParaRPr>
          </a:p>
          <a:p>
            <a:endParaRPr lang="en-US" dirty="0">
              <a:solidFill>
                <a:schemeClr val="bg1"/>
              </a:solidFill>
            </a:endParaRPr>
          </a:p>
          <a:p>
            <a:pPr algn="ctr" fontAlgn="ctr">
              <a:spcBef>
                <a:spcPts val="150"/>
              </a:spcBef>
            </a:pPr>
            <a:r>
              <a:rPr lang="en-US" dirty="0">
                <a:solidFill>
                  <a:schemeClr val="bg1"/>
                </a:solidFill>
              </a:rPr>
              <a:t>Or</a:t>
            </a:r>
          </a:p>
          <a:p>
            <a:pPr algn="ctr" fontAlgn="ctr">
              <a:spcBef>
                <a:spcPts val="150"/>
              </a:spcBef>
            </a:pPr>
            <a:endParaRPr lang="en-US" dirty="0">
              <a:solidFill>
                <a:schemeClr val="bg1"/>
              </a:solidFill>
            </a:endParaRPr>
          </a:p>
          <a:p>
            <a:pPr algn="l" fontAlgn="ctr">
              <a:spcBef>
                <a:spcPts val="150"/>
              </a:spcBef>
            </a:pPr>
            <a:r>
              <a:rPr lang="en-US" b="0" i="0" u="none" strike="noStrike" dirty="0" err="1">
                <a:solidFill>
                  <a:schemeClr val="bg1"/>
                </a:solidFill>
                <a:effectLst/>
                <a:latin typeface="Google Sans"/>
              </a:rPr>
              <a:t>pet.north.central.nj@gmail.com</a:t>
            </a:r>
            <a:endParaRPr lang="en-US" b="0" i="0" u="none" strike="noStrike" dirty="0">
              <a:solidFill>
                <a:schemeClr val="bg1"/>
              </a:solidFill>
              <a:effectLst/>
              <a:latin typeface="Google Sans"/>
            </a:endParaRPr>
          </a:p>
          <a:p>
            <a:endParaRPr lang="en-US" dirty="0">
              <a:solidFill>
                <a:schemeClr val="bg1"/>
              </a:solidFill>
            </a:endParaRPr>
          </a:p>
        </p:txBody>
      </p:sp>
    </p:spTree>
    <p:extLst>
      <p:ext uri="{BB962C8B-B14F-4D97-AF65-F5344CB8AC3E}">
        <p14:creationId xmlns:p14="http://schemas.microsoft.com/office/powerpoint/2010/main" val="1473985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7ED3E-41E9-4808-2CFA-FFF54EA21A3C}"/>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F533E64B-99BF-1DA6-7272-A6B22DE6583D}"/>
              </a:ext>
            </a:extLst>
          </p:cNvPr>
          <p:cNvSpPr txBox="1"/>
          <p:nvPr/>
        </p:nvSpPr>
        <p:spPr>
          <a:xfrm>
            <a:off x="3058160" y="457200"/>
            <a:ext cx="7792720" cy="2031325"/>
          </a:xfrm>
          <a:prstGeom prst="rect">
            <a:avLst/>
          </a:prstGeom>
          <a:noFill/>
        </p:spPr>
        <p:txBody>
          <a:bodyPr wrap="square" rtlCol="0">
            <a:spAutoFit/>
          </a:bodyPr>
          <a:lstStyle/>
          <a:p>
            <a:r>
              <a:rPr lang="en-US" dirty="0"/>
              <a:t>Links you need:</a:t>
            </a:r>
          </a:p>
          <a:p>
            <a:endParaRPr lang="en-US" dirty="0"/>
          </a:p>
          <a:p>
            <a:r>
              <a:rPr lang="en-US" dirty="0"/>
              <a:t>Page Podcast:  Question form </a:t>
            </a:r>
          </a:p>
          <a:p>
            <a:r>
              <a:rPr lang="en-US" dirty="0">
                <a:hlinkClick r:id="rId3"/>
              </a:rPr>
              <a:t>https://forms.gle/pMu5evJYx1BDBMp86</a:t>
            </a:r>
            <a:endParaRPr lang="en-US" dirty="0"/>
          </a:p>
          <a:p>
            <a:endParaRPr lang="en-US" dirty="0"/>
          </a:p>
          <a:p>
            <a:r>
              <a:rPr lang="en-US" dirty="0"/>
              <a:t>Contact Page:</a:t>
            </a:r>
          </a:p>
          <a:p>
            <a:endParaRPr lang="en-US" dirty="0"/>
          </a:p>
        </p:txBody>
      </p:sp>
    </p:spTree>
    <p:extLst>
      <p:ext uri="{BB962C8B-B14F-4D97-AF65-F5344CB8AC3E}">
        <p14:creationId xmlns:p14="http://schemas.microsoft.com/office/powerpoint/2010/main" val="16107947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B12C6A-BEFC-A522-5E53-AF9DE349A238}"/>
            </a:ext>
          </a:extLst>
        </p:cNvPr>
        <p:cNvGrpSpPr/>
        <p:nvPr/>
      </p:nvGrpSpPr>
      <p:grpSpPr>
        <a:xfrm>
          <a:off x="0" y="0"/>
          <a:ext cx="0" cy="0"/>
          <a:chOff x="0" y="0"/>
          <a:chExt cx="0" cy="0"/>
        </a:xfrm>
      </p:grpSpPr>
      <p:pic>
        <p:nvPicPr>
          <p:cNvPr id="4" name="Picture 3" descr="A purple and pink text&#10;&#10;AI-generated content may be incorrect.">
            <a:extLst>
              <a:ext uri="{FF2B5EF4-FFF2-40B4-BE49-F238E27FC236}">
                <a16:creationId xmlns:a16="http://schemas.microsoft.com/office/drawing/2014/main" id="{EE3602F5-C1BA-D576-3894-7B25196BFD1E}"/>
              </a:ext>
            </a:extLst>
          </p:cNvPr>
          <p:cNvPicPr>
            <a:picLocks noChangeAspect="1"/>
          </p:cNvPicPr>
          <p:nvPr/>
        </p:nvPicPr>
        <p:blipFill>
          <a:blip r:embed="rId3"/>
          <a:stretch>
            <a:fillRect/>
          </a:stretch>
        </p:blipFill>
        <p:spPr>
          <a:xfrm>
            <a:off x="4183882" y="352095"/>
            <a:ext cx="5812222" cy="5812222"/>
          </a:xfrm>
          <a:prstGeom prst="rect">
            <a:avLst/>
          </a:prstGeom>
        </p:spPr>
      </p:pic>
    </p:spTree>
    <p:extLst>
      <p:ext uri="{BB962C8B-B14F-4D97-AF65-F5344CB8AC3E}">
        <p14:creationId xmlns:p14="http://schemas.microsoft.com/office/powerpoint/2010/main" val="251645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B9C778-0195-5D1E-6F98-2CE069125523}"/>
            </a:ext>
          </a:extLst>
        </p:cNvPr>
        <p:cNvGrpSpPr/>
        <p:nvPr/>
      </p:nvGrpSpPr>
      <p:grpSpPr>
        <a:xfrm>
          <a:off x="0" y="0"/>
          <a:ext cx="0" cy="0"/>
          <a:chOff x="0" y="0"/>
          <a:chExt cx="0" cy="0"/>
        </a:xfrm>
      </p:grpSpPr>
      <p:pic>
        <p:nvPicPr>
          <p:cNvPr id="6" name="Picture 5" descr="A dolphin jumping out of water with a pink moon and stars&#10;&#10;AI-generated content may be incorrect.">
            <a:extLst>
              <a:ext uri="{FF2B5EF4-FFF2-40B4-BE49-F238E27FC236}">
                <a16:creationId xmlns:a16="http://schemas.microsoft.com/office/drawing/2014/main" id="{EAA44194-D5DC-0634-299E-A251FC518B72}"/>
              </a:ext>
            </a:extLst>
          </p:cNvPr>
          <p:cNvPicPr>
            <a:picLocks noChangeAspect="1"/>
          </p:cNvPicPr>
          <p:nvPr/>
        </p:nvPicPr>
        <p:blipFill>
          <a:blip r:embed="rId3"/>
          <a:stretch>
            <a:fillRect/>
          </a:stretch>
        </p:blipFill>
        <p:spPr>
          <a:xfrm>
            <a:off x="2933700" y="157424"/>
            <a:ext cx="6696075" cy="6543152"/>
          </a:xfrm>
          <a:prstGeom prst="ellipse">
            <a:avLst/>
          </a:prstGeom>
        </p:spPr>
      </p:pic>
    </p:spTree>
    <p:extLst>
      <p:ext uri="{BB962C8B-B14F-4D97-AF65-F5344CB8AC3E}">
        <p14:creationId xmlns:p14="http://schemas.microsoft.com/office/powerpoint/2010/main" val="3358304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7EE439-CB06-C4B1-F26B-60079368252F}"/>
              </a:ext>
            </a:extLst>
          </p:cNvPr>
          <p:cNvPicPr>
            <a:picLocks noChangeAspect="1"/>
          </p:cNvPicPr>
          <p:nvPr/>
        </p:nvPicPr>
        <p:blipFill>
          <a:blip r:embed="rId2"/>
          <a:srcRect r="3" b="3"/>
          <a:stretch/>
        </p:blipFill>
        <p:spPr>
          <a:xfrm>
            <a:off x="631840" y="598720"/>
            <a:ext cx="5685833" cy="5685833"/>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Tree>
    <p:extLst>
      <p:ext uri="{BB962C8B-B14F-4D97-AF65-F5344CB8AC3E}">
        <p14:creationId xmlns:p14="http://schemas.microsoft.com/office/powerpoint/2010/main" val="15518489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29DFB1D-1393-9F43-7762-4BDE4908355E}"/>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7ECFC2D-88E4-964C-2D23-7AD953A5D856}"/>
              </a:ext>
            </a:extLst>
          </p:cNvPr>
          <p:cNvPicPr>
            <a:picLocks noChangeAspect="1"/>
          </p:cNvPicPr>
          <p:nvPr/>
        </p:nvPicPr>
        <p:blipFill>
          <a:blip r:embed="rId2"/>
          <a:srcRect r="3" b="3"/>
          <a:stretch/>
        </p:blipFill>
        <p:spPr>
          <a:xfrm>
            <a:off x="631840" y="598720"/>
            <a:ext cx="5685833" cy="5685833"/>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Tree>
    <p:extLst>
      <p:ext uri="{BB962C8B-B14F-4D97-AF65-F5344CB8AC3E}">
        <p14:creationId xmlns:p14="http://schemas.microsoft.com/office/powerpoint/2010/main" val="2151355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4AEE3AC-A630-701E-2878-655A254E16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3A2913-829D-FD5B-843B-4DBD4881C4F1}"/>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3AE6A218-ECBE-7BEF-378B-8B29764E5BFB}"/>
              </a:ext>
            </a:extLst>
          </p:cNvPr>
          <p:cNvPicPr>
            <a:picLocks noChangeAspect="1"/>
          </p:cNvPicPr>
          <p:nvPr/>
        </p:nvPicPr>
        <p:blipFill>
          <a:blip r:embed="rId3"/>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7982E7B2-8E58-BDB3-618D-BD44B77E9EFE}"/>
              </a:ext>
            </a:extLst>
          </p:cNvPr>
          <p:cNvSpPr txBox="1"/>
          <p:nvPr/>
        </p:nvSpPr>
        <p:spPr>
          <a:xfrm>
            <a:off x="500061" y="4130676"/>
            <a:ext cx="7472363" cy="2246769"/>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a:t>
            </a:r>
          </a:p>
          <a:p>
            <a:r>
              <a:rPr lang="en-US" sz="2800" dirty="0">
                <a:solidFill>
                  <a:srgbClr val="FF0000"/>
                </a:solidFill>
              </a:rPr>
              <a:t>Date: Saturday, March 1, 2025</a:t>
            </a:r>
          </a:p>
          <a:p>
            <a:r>
              <a:rPr lang="en-US" sz="2800" dirty="0">
                <a:solidFill>
                  <a:srgbClr val="FF0000"/>
                </a:solidFill>
              </a:rPr>
              <a:t>Time: 2pm to 4pm</a:t>
            </a:r>
          </a:p>
          <a:p>
            <a:r>
              <a:rPr lang="en-US" sz="2800" dirty="0">
                <a:solidFill>
                  <a:srgbClr val="FF0000"/>
                </a:solidFill>
              </a:rPr>
              <a:t>Where: </a:t>
            </a:r>
            <a:r>
              <a:rPr lang="en-US" sz="2800" dirty="0">
                <a:solidFill>
                  <a:srgbClr val="FF0000"/>
                </a:solidFill>
                <a:effectLst/>
                <a:latin typeface="Aptos" panose="020B0004020202020204" pitchFamily="34" charset="0"/>
                <a:ea typeface="Aptos" panose="020B0004020202020204" pitchFamily="34" charset="0"/>
                <a:cs typeface="Arial" panose="020B0604020202020204" pitchFamily="34" charset="0"/>
              </a:rPr>
              <a:t>Little Italy Brick Oven Pizza and Café, 459 NJ-31, Washington NJ, 07882</a:t>
            </a:r>
            <a:endParaRPr lang="en-US" sz="2800" dirty="0">
              <a:solidFill>
                <a:srgbClr val="FF0000"/>
              </a:solidFill>
            </a:endParaRPr>
          </a:p>
        </p:txBody>
      </p:sp>
      <p:sp>
        <p:nvSpPr>
          <p:cNvPr id="8" name="TextBox 7">
            <a:extLst>
              <a:ext uri="{FF2B5EF4-FFF2-40B4-BE49-F238E27FC236}">
                <a16:creationId xmlns:a16="http://schemas.microsoft.com/office/drawing/2014/main" id="{74982EE6-44C2-981E-7354-34DF5912FF38}"/>
              </a:ext>
            </a:extLst>
          </p:cNvPr>
          <p:cNvSpPr txBox="1"/>
          <p:nvPr/>
        </p:nvSpPr>
        <p:spPr>
          <a:xfrm>
            <a:off x="624752" y="2773913"/>
            <a:ext cx="6638781" cy="954107"/>
          </a:xfrm>
          <a:prstGeom prst="rect">
            <a:avLst/>
          </a:prstGeom>
          <a:noFill/>
        </p:spPr>
        <p:txBody>
          <a:bodyPr wrap="square" rtlCol="0">
            <a:spAutoFit/>
          </a:bodyPr>
          <a:lstStyle/>
          <a:p>
            <a:r>
              <a:rPr lang="en-US" sz="2800" dirty="0">
                <a:solidFill>
                  <a:schemeClr val="bg1"/>
                </a:solidFill>
              </a:rPr>
              <a:t>Topic: </a:t>
            </a:r>
            <a:r>
              <a:rPr lang="en-US" sz="2800" b="0" i="0" u="none" strike="noStrike" dirty="0">
                <a:solidFill>
                  <a:schemeClr val="bg1"/>
                </a:solidFill>
                <a:effectLst/>
                <a:latin typeface="-webkit-standard"/>
              </a:rPr>
              <a:t>The Art of the Scene: Crafting Moments with Intention and Flow</a:t>
            </a:r>
            <a:endParaRPr lang="en-US" sz="2800" dirty="0">
              <a:solidFill>
                <a:schemeClr val="bg1"/>
              </a:solidFill>
            </a:endParaRPr>
          </a:p>
        </p:txBody>
      </p:sp>
    </p:spTree>
    <p:extLst>
      <p:ext uri="{BB962C8B-B14F-4D97-AF65-F5344CB8AC3E}">
        <p14:creationId xmlns:p14="http://schemas.microsoft.com/office/powerpoint/2010/main" val="2855140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3FFF1E-0C27-295A-CEF5-2E046F18E2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CEFE89-89F9-AEC5-1EAB-6712E7ED74B8}"/>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E6FCF368-4047-B0E2-688B-140B4609E601}"/>
              </a:ext>
            </a:extLst>
          </p:cNvPr>
          <p:cNvPicPr>
            <a:picLocks noChangeAspect="1"/>
          </p:cNvPicPr>
          <p:nvPr/>
        </p:nvPicPr>
        <p:blipFill>
          <a:blip r:embed="rId3"/>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30D50F89-B1A0-D1E4-A5BC-ACED1E828892}"/>
              </a:ext>
            </a:extLst>
          </p:cNvPr>
          <p:cNvSpPr txBox="1"/>
          <p:nvPr/>
        </p:nvSpPr>
        <p:spPr>
          <a:xfrm>
            <a:off x="500061" y="4130676"/>
            <a:ext cx="7472363" cy="2246769"/>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  RSVP </a:t>
            </a:r>
          </a:p>
          <a:p>
            <a:r>
              <a:rPr lang="en-US" sz="2800" dirty="0">
                <a:solidFill>
                  <a:srgbClr val="FF0000"/>
                </a:solidFill>
              </a:rPr>
              <a:t>Date: Saturday, April 5, 2025</a:t>
            </a:r>
          </a:p>
          <a:p>
            <a:r>
              <a:rPr lang="en-US" sz="2800" dirty="0">
                <a:solidFill>
                  <a:srgbClr val="FF0000"/>
                </a:solidFill>
              </a:rPr>
              <a:t>Time: 2pm to 4pm</a:t>
            </a:r>
          </a:p>
          <a:p>
            <a:r>
              <a:rPr lang="en-US" sz="2800" dirty="0">
                <a:solidFill>
                  <a:srgbClr val="FF0000"/>
                </a:solidFill>
              </a:rPr>
              <a:t>Where: </a:t>
            </a:r>
            <a:r>
              <a:rPr lang="en-US" sz="2800" dirty="0">
                <a:solidFill>
                  <a:srgbClr val="FF0000"/>
                </a:solidFill>
                <a:effectLst/>
                <a:latin typeface="Aptos" panose="020B0004020202020204" pitchFamily="34" charset="0"/>
                <a:ea typeface="Aptos" panose="020B0004020202020204" pitchFamily="34" charset="0"/>
                <a:cs typeface="Arial" panose="020B0604020202020204" pitchFamily="34" charset="0"/>
              </a:rPr>
              <a:t>Little Italy Brick Oven Pizza and Café, 459 NJ-31, Washington NJ, 07882</a:t>
            </a:r>
            <a:endParaRPr lang="en-US" sz="2800" dirty="0">
              <a:solidFill>
                <a:srgbClr val="FF0000"/>
              </a:solidFill>
            </a:endParaRPr>
          </a:p>
        </p:txBody>
      </p:sp>
      <p:sp>
        <p:nvSpPr>
          <p:cNvPr id="8" name="TextBox 7">
            <a:extLst>
              <a:ext uri="{FF2B5EF4-FFF2-40B4-BE49-F238E27FC236}">
                <a16:creationId xmlns:a16="http://schemas.microsoft.com/office/drawing/2014/main" id="{1C5AABB2-263C-DA57-3889-F5ABDD46E801}"/>
              </a:ext>
            </a:extLst>
          </p:cNvPr>
          <p:cNvSpPr txBox="1"/>
          <p:nvPr/>
        </p:nvSpPr>
        <p:spPr>
          <a:xfrm>
            <a:off x="624752" y="2773913"/>
            <a:ext cx="6638781" cy="954107"/>
          </a:xfrm>
          <a:prstGeom prst="rect">
            <a:avLst/>
          </a:prstGeom>
          <a:noFill/>
        </p:spPr>
        <p:txBody>
          <a:bodyPr wrap="square" rtlCol="0">
            <a:spAutoFit/>
          </a:bodyPr>
          <a:lstStyle/>
          <a:p>
            <a:r>
              <a:rPr lang="en-US" sz="2800" dirty="0">
                <a:solidFill>
                  <a:schemeClr val="bg1"/>
                </a:solidFill>
              </a:rPr>
              <a:t>Topic: </a:t>
            </a:r>
            <a:r>
              <a:rPr lang="en-US" sz="2800" b="0" i="0" u="none" strike="noStrike" dirty="0">
                <a:solidFill>
                  <a:schemeClr val="bg1"/>
                </a:solidFill>
                <a:effectLst/>
                <a:latin typeface="-webkit-standard"/>
              </a:rPr>
              <a:t>Go to our group page to vote on April topic.  </a:t>
            </a:r>
            <a:endParaRPr lang="en-US" sz="2800" dirty="0">
              <a:solidFill>
                <a:schemeClr val="bg1"/>
              </a:solidFill>
            </a:endParaRPr>
          </a:p>
        </p:txBody>
      </p:sp>
    </p:spTree>
    <p:extLst>
      <p:ext uri="{BB962C8B-B14F-4D97-AF65-F5344CB8AC3E}">
        <p14:creationId xmlns:p14="http://schemas.microsoft.com/office/powerpoint/2010/main" val="545570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729709A-5C24-7610-1DAC-118E9AC36F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433A54-92A2-413C-51F3-50D29B06E7A5}"/>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9996F5BE-F795-37D2-B76F-35199495A595}"/>
              </a:ext>
            </a:extLst>
          </p:cNvPr>
          <p:cNvPicPr>
            <a:picLocks noChangeAspect="1"/>
          </p:cNvPicPr>
          <p:nvPr/>
        </p:nvPicPr>
        <p:blipFill>
          <a:blip r:embed="rId3"/>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C77E193D-FCBA-1ECB-30E8-6F52CF660D17}"/>
              </a:ext>
            </a:extLst>
          </p:cNvPr>
          <p:cNvSpPr txBox="1"/>
          <p:nvPr/>
        </p:nvSpPr>
        <p:spPr>
          <a:xfrm>
            <a:off x="500061" y="4130676"/>
            <a:ext cx="7472363" cy="2246769"/>
          </a:xfrm>
          <a:prstGeom prst="rect">
            <a:avLst/>
          </a:prstGeom>
          <a:noFill/>
        </p:spPr>
        <p:txBody>
          <a:bodyPr wrap="square" rtlCol="0">
            <a:spAutoFit/>
          </a:bodyPr>
          <a:lstStyle/>
          <a:p>
            <a:pPr algn="l"/>
            <a:r>
              <a:rPr lang="en-US" sz="2800" b="1" i="0" u="none" strike="noStrike" dirty="0">
                <a:solidFill>
                  <a:srgbClr val="CCCCCC"/>
                </a:solidFill>
                <a:effectLst/>
                <a:latin typeface="Lucida Grande" panose="020B0600040502020204" pitchFamily="34" charset="0"/>
              </a:rPr>
              <a:t>Schedule</a:t>
            </a:r>
          </a:p>
          <a:p>
            <a:pPr algn="l"/>
            <a:r>
              <a:rPr lang="en-US" sz="2800" b="0" i="0" u="none" strike="noStrike" dirty="0">
                <a:solidFill>
                  <a:srgbClr val="CCCCCC"/>
                </a:solidFill>
                <a:effectLst/>
                <a:latin typeface="Lucida Grande" panose="020B0600040502020204" pitchFamily="34" charset="0"/>
              </a:rPr>
              <a:t>2-2:15 Social</a:t>
            </a:r>
            <a:br>
              <a:rPr lang="en-US" sz="2800" b="0" i="0" u="none" strike="noStrike" dirty="0">
                <a:solidFill>
                  <a:srgbClr val="CCCCCC"/>
                </a:solidFill>
                <a:effectLst/>
                <a:latin typeface="Lucida Grande" panose="020B0600040502020204" pitchFamily="34" charset="0"/>
              </a:rPr>
            </a:br>
            <a:r>
              <a:rPr lang="en-US" sz="2800" b="0" i="0" u="none" strike="noStrike" dirty="0">
                <a:solidFill>
                  <a:srgbClr val="CCCCCC"/>
                </a:solidFill>
                <a:effectLst/>
                <a:latin typeface="Lucida Grande" panose="020B0600040502020204" pitchFamily="34" charset="0"/>
              </a:rPr>
              <a:t>2:15-3:00 Group Discussion</a:t>
            </a:r>
            <a:br>
              <a:rPr lang="en-US" sz="2800" b="0" i="0" u="none" strike="noStrike" dirty="0">
                <a:solidFill>
                  <a:srgbClr val="CCCCCC"/>
                </a:solidFill>
                <a:effectLst/>
                <a:latin typeface="Lucida Grande" panose="020B0600040502020204" pitchFamily="34" charset="0"/>
              </a:rPr>
            </a:br>
            <a:r>
              <a:rPr lang="en-US" sz="2800" b="0" i="0" u="none" strike="noStrike" dirty="0">
                <a:solidFill>
                  <a:srgbClr val="CCCCCC"/>
                </a:solidFill>
                <a:effectLst/>
                <a:latin typeface="Lucida Grande" panose="020B0600040502020204" pitchFamily="34" charset="0"/>
              </a:rPr>
              <a:t>3:00-3:45 D group &amp; s group</a:t>
            </a:r>
            <a:br>
              <a:rPr lang="en-US" sz="2800" b="0" i="0" u="none" strike="noStrike" dirty="0">
                <a:solidFill>
                  <a:srgbClr val="CCCCCC"/>
                </a:solidFill>
                <a:effectLst/>
                <a:latin typeface="Lucida Grande" panose="020B0600040502020204" pitchFamily="34" charset="0"/>
              </a:rPr>
            </a:br>
            <a:r>
              <a:rPr lang="en-US" sz="2800" b="0" i="0" u="none" strike="noStrike" dirty="0">
                <a:solidFill>
                  <a:srgbClr val="CCCCCC"/>
                </a:solidFill>
                <a:effectLst/>
                <a:latin typeface="Lucida Grande" panose="020B0600040502020204" pitchFamily="34" charset="0"/>
              </a:rPr>
              <a:t>3:45-4:00 Q&amp;A and That's a wrap.</a:t>
            </a:r>
          </a:p>
        </p:txBody>
      </p:sp>
      <p:sp>
        <p:nvSpPr>
          <p:cNvPr id="8" name="TextBox 7">
            <a:extLst>
              <a:ext uri="{FF2B5EF4-FFF2-40B4-BE49-F238E27FC236}">
                <a16:creationId xmlns:a16="http://schemas.microsoft.com/office/drawing/2014/main" id="{85FEF9B7-A917-F8A5-995F-F0BF07DDC3B3}"/>
              </a:ext>
            </a:extLst>
          </p:cNvPr>
          <p:cNvSpPr txBox="1"/>
          <p:nvPr/>
        </p:nvSpPr>
        <p:spPr>
          <a:xfrm>
            <a:off x="624752" y="2773913"/>
            <a:ext cx="7139899" cy="1384995"/>
          </a:xfrm>
          <a:prstGeom prst="rect">
            <a:avLst/>
          </a:prstGeom>
          <a:noFill/>
        </p:spPr>
        <p:txBody>
          <a:bodyPr wrap="square" rtlCol="0">
            <a:spAutoFit/>
          </a:bodyPr>
          <a:lstStyle/>
          <a:p>
            <a:r>
              <a:rPr lang="en-US" sz="2800" b="1" dirty="0">
                <a:solidFill>
                  <a:schemeClr val="bg1"/>
                </a:solidFill>
              </a:rPr>
              <a:t>Topic: Vote on our group page</a:t>
            </a:r>
          </a:p>
          <a:p>
            <a:r>
              <a:rPr lang="en-US" sz="2800" dirty="0">
                <a:solidFill>
                  <a:schemeClr val="bg1"/>
                </a:solidFill>
              </a:rPr>
              <a:t>NRE vs MRE read description on group page</a:t>
            </a:r>
          </a:p>
          <a:p>
            <a:r>
              <a:rPr lang="en-US" sz="2800" dirty="0">
                <a:solidFill>
                  <a:schemeClr val="bg1"/>
                </a:solidFill>
              </a:rPr>
              <a:t>Motivation: read description on group page </a:t>
            </a:r>
          </a:p>
        </p:txBody>
      </p:sp>
    </p:spTree>
    <p:extLst>
      <p:ext uri="{BB962C8B-B14F-4D97-AF65-F5344CB8AC3E}">
        <p14:creationId xmlns:p14="http://schemas.microsoft.com/office/powerpoint/2010/main" val="3101772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711860B-C00D-D31F-8601-8504F02270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A42821-54AE-FA07-CBA4-7CB2DA5F8A02}"/>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7883A917-1F1A-0335-FD67-C65415F8554A}"/>
              </a:ext>
            </a:extLst>
          </p:cNvPr>
          <p:cNvPicPr>
            <a:picLocks noChangeAspect="1"/>
          </p:cNvPicPr>
          <p:nvPr/>
        </p:nvPicPr>
        <p:blipFill>
          <a:blip r:embed="rId3"/>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4AB8F434-2522-F7FE-8CB1-7DC71B43DBD8}"/>
              </a:ext>
            </a:extLst>
          </p:cNvPr>
          <p:cNvSpPr txBox="1"/>
          <p:nvPr/>
        </p:nvSpPr>
        <p:spPr>
          <a:xfrm>
            <a:off x="500060" y="3620797"/>
            <a:ext cx="7472363" cy="3046988"/>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  RSVP </a:t>
            </a:r>
          </a:p>
          <a:p>
            <a:r>
              <a:rPr lang="en-US" sz="2800" dirty="0">
                <a:solidFill>
                  <a:srgbClr val="FF0000"/>
                </a:solidFill>
              </a:rPr>
              <a:t>Date: Saturday, May 3, 2025</a:t>
            </a:r>
          </a:p>
          <a:p>
            <a:r>
              <a:rPr lang="en-US" sz="2800" dirty="0">
                <a:solidFill>
                  <a:srgbClr val="FF0000"/>
                </a:solidFill>
              </a:rPr>
              <a:t>Time: 2pm to 4pm</a:t>
            </a:r>
          </a:p>
          <a:p>
            <a:endParaRPr lang="en-US" sz="2800" dirty="0">
              <a:solidFill>
                <a:srgbClr val="FF0000"/>
              </a:solidFill>
            </a:endParaRPr>
          </a:p>
          <a:p>
            <a:pPr algn="l"/>
            <a:r>
              <a:rPr lang="en-US" sz="1600" b="1" i="0" u="none" strike="noStrike" dirty="0">
                <a:solidFill>
                  <a:srgbClr val="CCCCCC"/>
                </a:solidFill>
                <a:effectLst/>
                <a:latin typeface="Lucida Grande" panose="020B0600040502020204" pitchFamily="34" charset="0"/>
              </a:rPr>
              <a:t>Schedule</a:t>
            </a:r>
          </a:p>
          <a:p>
            <a:pPr algn="l"/>
            <a:r>
              <a:rPr lang="en-US" sz="1600" b="0" i="0" u="none" strike="noStrike" dirty="0">
                <a:solidFill>
                  <a:srgbClr val="CCCCCC"/>
                </a:solidFill>
                <a:effectLst/>
                <a:latin typeface="Lucida Grande" panose="020B0600040502020204" pitchFamily="34" charset="0"/>
              </a:rPr>
              <a:t>2-2:15 Social</a:t>
            </a:r>
            <a:br>
              <a:rPr lang="en-US" sz="1600" b="0" i="0" u="none" strike="noStrike" dirty="0">
                <a:solidFill>
                  <a:srgbClr val="CCCCCC"/>
                </a:solidFill>
                <a:effectLst/>
                <a:latin typeface="Lucida Grande" panose="020B0600040502020204" pitchFamily="34" charset="0"/>
              </a:rPr>
            </a:br>
            <a:r>
              <a:rPr lang="en-US" sz="1600" b="0" i="0" u="none" strike="noStrike" dirty="0">
                <a:solidFill>
                  <a:srgbClr val="CCCCCC"/>
                </a:solidFill>
                <a:effectLst/>
                <a:latin typeface="Lucida Grande" panose="020B0600040502020204" pitchFamily="34" charset="0"/>
              </a:rPr>
              <a:t>2:15-3:00 Group Discussion</a:t>
            </a:r>
            <a:br>
              <a:rPr lang="en-US" sz="1600" b="0" i="0" u="none" strike="noStrike" dirty="0">
                <a:solidFill>
                  <a:srgbClr val="CCCCCC"/>
                </a:solidFill>
                <a:effectLst/>
                <a:latin typeface="Lucida Grande" panose="020B0600040502020204" pitchFamily="34" charset="0"/>
              </a:rPr>
            </a:br>
            <a:r>
              <a:rPr lang="en-US" sz="1600" b="0" i="0" u="none" strike="noStrike" dirty="0">
                <a:solidFill>
                  <a:srgbClr val="CCCCCC"/>
                </a:solidFill>
                <a:effectLst/>
                <a:latin typeface="Lucida Grande" panose="020B0600040502020204" pitchFamily="34" charset="0"/>
              </a:rPr>
              <a:t>3:00-3:45 D group &amp; s group</a:t>
            </a:r>
            <a:br>
              <a:rPr lang="en-US" sz="1600" b="0" i="0" u="none" strike="noStrike" dirty="0">
                <a:solidFill>
                  <a:srgbClr val="CCCCCC"/>
                </a:solidFill>
                <a:effectLst/>
                <a:latin typeface="Lucida Grande" panose="020B0600040502020204" pitchFamily="34" charset="0"/>
              </a:rPr>
            </a:br>
            <a:r>
              <a:rPr lang="en-US" sz="1600" b="0" i="0" u="none" strike="noStrike" dirty="0">
                <a:solidFill>
                  <a:srgbClr val="CCCCCC"/>
                </a:solidFill>
                <a:effectLst/>
                <a:latin typeface="Lucida Grande" panose="020B0600040502020204" pitchFamily="34" charset="0"/>
              </a:rPr>
              <a:t>3:45-4:00 Q&amp;A and That's a wrap.</a:t>
            </a:r>
          </a:p>
        </p:txBody>
      </p:sp>
      <p:sp>
        <p:nvSpPr>
          <p:cNvPr id="8" name="TextBox 7">
            <a:extLst>
              <a:ext uri="{FF2B5EF4-FFF2-40B4-BE49-F238E27FC236}">
                <a16:creationId xmlns:a16="http://schemas.microsoft.com/office/drawing/2014/main" id="{EBD8F717-F891-9228-D357-ADB84F83AE61}"/>
              </a:ext>
            </a:extLst>
          </p:cNvPr>
          <p:cNvSpPr txBox="1"/>
          <p:nvPr/>
        </p:nvSpPr>
        <p:spPr>
          <a:xfrm>
            <a:off x="500061" y="2716471"/>
            <a:ext cx="7472363" cy="800219"/>
          </a:xfrm>
          <a:prstGeom prst="rect">
            <a:avLst/>
          </a:prstGeom>
          <a:noFill/>
        </p:spPr>
        <p:txBody>
          <a:bodyPr wrap="square" rtlCol="0">
            <a:spAutoFit/>
          </a:bodyPr>
          <a:lstStyle/>
          <a:p>
            <a:r>
              <a:rPr lang="en-US" sz="2800" b="1" dirty="0">
                <a:solidFill>
                  <a:schemeClr val="bg1"/>
                </a:solidFill>
              </a:rPr>
              <a:t>Topic: </a:t>
            </a:r>
            <a:r>
              <a:rPr lang="en-US" sz="2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Negotiation is Sexy</a:t>
            </a:r>
            <a:endPar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Art of Consent &amp; Communication</a:t>
            </a:r>
            <a:endParaRPr lang="en-US"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16365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7D64657-ECC1-3D32-3AA0-80D6E0E1BD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F3A8AA-738D-71BB-938C-74FF388BF0A9}"/>
              </a:ext>
            </a:extLst>
          </p:cNvPr>
          <p:cNvSpPr>
            <a:spLocks noGrp="1"/>
          </p:cNvSpPr>
          <p:nvPr>
            <p:ph type="ctrTitle"/>
          </p:nvPr>
        </p:nvSpPr>
        <p:spPr>
          <a:xfrm>
            <a:off x="328612" y="1041400"/>
            <a:ext cx="7815263" cy="1685925"/>
          </a:xfrm>
        </p:spPr>
        <p:txBody>
          <a:bodyPr>
            <a:normAutofit/>
          </a:bodyPr>
          <a:lstStyle/>
          <a:p>
            <a:pPr algn="l"/>
            <a:r>
              <a:rPr lang="en-US" sz="5400" dirty="0">
                <a:solidFill>
                  <a:srgbClr val="FF0000"/>
                </a:solidFill>
              </a:rPr>
              <a:t>Power Exchange Together</a:t>
            </a:r>
            <a:br>
              <a:rPr lang="en-US" dirty="0">
                <a:solidFill>
                  <a:srgbClr val="FF0000"/>
                </a:solidFill>
              </a:rPr>
            </a:br>
            <a:r>
              <a:rPr lang="en-US" sz="4400" dirty="0">
                <a:solidFill>
                  <a:srgbClr val="FF0000"/>
                </a:solidFill>
              </a:rPr>
              <a:t>PET: North Central New Jersey</a:t>
            </a:r>
          </a:p>
        </p:txBody>
      </p:sp>
      <p:pic>
        <p:nvPicPr>
          <p:cNvPr id="5" name="Picture 4" descr="A logo with a globe and text&#10;&#10;Description automatically generated">
            <a:extLst>
              <a:ext uri="{FF2B5EF4-FFF2-40B4-BE49-F238E27FC236}">
                <a16:creationId xmlns:a16="http://schemas.microsoft.com/office/drawing/2014/main" id="{53812E92-7649-64AD-4EB4-961587510321}"/>
              </a:ext>
            </a:extLst>
          </p:cNvPr>
          <p:cNvPicPr>
            <a:picLocks noChangeAspect="1"/>
          </p:cNvPicPr>
          <p:nvPr/>
        </p:nvPicPr>
        <p:blipFill>
          <a:blip r:embed="rId3"/>
          <a:stretch>
            <a:fillRect/>
          </a:stretch>
        </p:blipFill>
        <p:spPr>
          <a:xfrm>
            <a:off x="7005346" y="1041400"/>
            <a:ext cx="5478754" cy="4288762"/>
          </a:xfrm>
          <a:prstGeom prst="rect">
            <a:avLst/>
          </a:prstGeom>
        </p:spPr>
      </p:pic>
      <p:sp>
        <p:nvSpPr>
          <p:cNvPr id="7" name="TextBox 6">
            <a:extLst>
              <a:ext uri="{FF2B5EF4-FFF2-40B4-BE49-F238E27FC236}">
                <a16:creationId xmlns:a16="http://schemas.microsoft.com/office/drawing/2014/main" id="{57B30827-6398-D72E-743B-43DF73024049}"/>
              </a:ext>
            </a:extLst>
          </p:cNvPr>
          <p:cNvSpPr txBox="1"/>
          <p:nvPr/>
        </p:nvSpPr>
        <p:spPr>
          <a:xfrm>
            <a:off x="500060" y="3620797"/>
            <a:ext cx="7472363" cy="2985433"/>
          </a:xfrm>
          <a:prstGeom prst="rect">
            <a:avLst/>
          </a:prstGeom>
          <a:noFill/>
        </p:spPr>
        <p:txBody>
          <a:bodyPr wrap="square" rtlCol="0">
            <a:spAutoFit/>
          </a:bodyPr>
          <a:lstStyle/>
          <a:p>
            <a:r>
              <a:rPr lang="en-US" sz="2800" dirty="0">
                <a:solidFill>
                  <a:srgbClr val="FF0000"/>
                </a:solidFill>
              </a:rPr>
              <a:t>In </a:t>
            </a:r>
            <a:r>
              <a:rPr lang="en-US" sz="2800" dirty="0">
                <a:solidFill>
                  <a:srgbClr val="FF0000"/>
                </a:solidFill>
                <a:effectLst/>
              </a:rPr>
              <a:t>p</a:t>
            </a:r>
            <a:r>
              <a:rPr lang="en-US" sz="2800" dirty="0">
                <a:solidFill>
                  <a:srgbClr val="FF0000"/>
                </a:solidFill>
              </a:rPr>
              <a:t>erson Meeting:  RSVP </a:t>
            </a:r>
          </a:p>
          <a:p>
            <a:r>
              <a:rPr lang="en-US" sz="2800" dirty="0">
                <a:solidFill>
                  <a:srgbClr val="FF0000"/>
                </a:solidFill>
              </a:rPr>
              <a:t>Date: Saturday, June 7, 2025</a:t>
            </a:r>
          </a:p>
          <a:p>
            <a:r>
              <a:rPr lang="en-US" sz="2800" dirty="0">
                <a:solidFill>
                  <a:srgbClr val="FF0000"/>
                </a:solidFill>
              </a:rPr>
              <a:t>Time: 3pm to 6pm</a:t>
            </a:r>
          </a:p>
          <a:p>
            <a:r>
              <a:rPr lang="en-US" sz="2800" dirty="0">
                <a:solidFill>
                  <a:srgbClr val="FF0000"/>
                </a:solidFill>
              </a:rPr>
              <a:t>Location will be sent via e-mail the week of</a:t>
            </a:r>
          </a:p>
          <a:p>
            <a:endParaRPr lang="en-US" sz="2800" dirty="0">
              <a:solidFill>
                <a:srgbClr val="FF0000"/>
              </a:solidFill>
            </a:endParaRPr>
          </a:p>
          <a:p>
            <a:pPr algn="l"/>
            <a:r>
              <a:rPr lang="en-US" sz="1600" b="1" i="0" u="none" strike="noStrike" dirty="0">
                <a:solidFill>
                  <a:srgbClr val="CCCCCC"/>
                </a:solidFill>
                <a:effectLst/>
                <a:latin typeface="Lucida Grande" panose="020B0600040502020204" pitchFamily="34" charset="0"/>
              </a:rPr>
              <a:t>Schedule</a:t>
            </a:r>
          </a:p>
          <a:p>
            <a:pPr algn="l"/>
            <a:r>
              <a:rPr lang="en-US" sz="1600">
                <a:solidFill>
                  <a:srgbClr val="CCCCCC"/>
                </a:solidFill>
                <a:latin typeface="Lucida Grande" panose="020B0600040502020204" pitchFamily="34" charset="0"/>
              </a:rPr>
              <a:t>3</a:t>
            </a:r>
            <a:r>
              <a:rPr lang="en-US" sz="1600" b="0" i="0" u="none" strike="noStrike">
                <a:solidFill>
                  <a:srgbClr val="CCCCCC"/>
                </a:solidFill>
                <a:effectLst/>
                <a:latin typeface="Lucida Grande" panose="020B0600040502020204" pitchFamily="34" charset="0"/>
              </a:rPr>
              <a:t>-6 </a:t>
            </a:r>
            <a:r>
              <a:rPr lang="en-US" sz="1600" b="0" i="0" u="none" strike="noStrike" dirty="0">
                <a:solidFill>
                  <a:srgbClr val="CCCCCC"/>
                </a:solidFill>
                <a:effectLst/>
                <a:latin typeface="Lucida Grande" panose="020B0600040502020204" pitchFamily="34" charset="0"/>
              </a:rPr>
              <a:t>Social</a:t>
            </a:r>
            <a:br>
              <a:rPr lang="en-US" sz="1600" b="0" i="0" u="none" strike="noStrike" dirty="0">
                <a:solidFill>
                  <a:srgbClr val="CCCCCC"/>
                </a:solidFill>
                <a:effectLst/>
                <a:latin typeface="Lucida Grande" panose="020B0600040502020204" pitchFamily="34" charset="0"/>
              </a:rPr>
            </a:br>
            <a:r>
              <a:rPr lang="en-US" sz="1600" b="0" i="0" u="none" strike="noStrike" dirty="0">
                <a:solidFill>
                  <a:srgbClr val="CCCCCC"/>
                </a:solidFill>
                <a:effectLst/>
                <a:latin typeface="Lucida Grande" panose="020B0600040502020204" pitchFamily="34" charset="0"/>
              </a:rPr>
              <a:t>Bring a side dish to share</a:t>
            </a:r>
          </a:p>
        </p:txBody>
      </p:sp>
      <p:sp>
        <p:nvSpPr>
          <p:cNvPr id="8" name="TextBox 7">
            <a:extLst>
              <a:ext uri="{FF2B5EF4-FFF2-40B4-BE49-F238E27FC236}">
                <a16:creationId xmlns:a16="http://schemas.microsoft.com/office/drawing/2014/main" id="{0881FA0B-D43B-B1AD-03C0-5D9A1A83480F}"/>
              </a:ext>
            </a:extLst>
          </p:cNvPr>
          <p:cNvSpPr txBox="1"/>
          <p:nvPr/>
        </p:nvSpPr>
        <p:spPr>
          <a:xfrm>
            <a:off x="500061" y="2716471"/>
            <a:ext cx="7472363" cy="800219"/>
          </a:xfrm>
          <a:prstGeom prst="rect">
            <a:avLst/>
          </a:prstGeom>
          <a:noFill/>
        </p:spPr>
        <p:txBody>
          <a:bodyPr wrap="square" rtlCol="0">
            <a:spAutoFit/>
          </a:bodyPr>
          <a:lstStyle/>
          <a:p>
            <a:r>
              <a:rPr lang="en-US" sz="2800" b="1" dirty="0">
                <a:solidFill>
                  <a:schemeClr val="bg1"/>
                </a:solidFill>
              </a:rPr>
              <a:t>Topic: </a:t>
            </a:r>
            <a:r>
              <a:rPr lang="en-US" sz="2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BBQ Social for Vetted Members Only</a:t>
            </a:r>
            <a:endPar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kern="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Must have attended a prior meeting to be invited</a:t>
            </a:r>
            <a:endParaRPr lang="en-US" sz="18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135106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dolphin jumping out of water with a pink moon and stars&#10;&#10;AI-generated content may be incorrect.">
            <a:extLst>
              <a:ext uri="{FF2B5EF4-FFF2-40B4-BE49-F238E27FC236}">
                <a16:creationId xmlns:a16="http://schemas.microsoft.com/office/drawing/2014/main" id="{EE454E6F-1F8E-F057-A2CD-776B5E010B71}"/>
              </a:ext>
            </a:extLst>
          </p:cNvPr>
          <p:cNvPicPr>
            <a:picLocks noChangeAspect="1"/>
          </p:cNvPicPr>
          <p:nvPr/>
        </p:nvPicPr>
        <p:blipFill>
          <a:blip r:embed="rId3"/>
          <a:stretch>
            <a:fillRect/>
          </a:stretch>
        </p:blipFill>
        <p:spPr>
          <a:xfrm>
            <a:off x="2933700" y="58003"/>
            <a:ext cx="6899564" cy="6741994"/>
          </a:xfrm>
          <a:prstGeom prst="ellipse">
            <a:avLst/>
          </a:prstGeom>
        </p:spPr>
      </p:pic>
    </p:spTree>
    <p:extLst>
      <p:ext uri="{BB962C8B-B14F-4D97-AF65-F5344CB8AC3E}">
        <p14:creationId xmlns:p14="http://schemas.microsoft.com/office/powerpoint/2010/main" val="2705847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5DD07-4A15-DB3E-E47E-534FC1F23746}"/>
            </a:ext>
          </a:extLst>
        </p:cNvPr>
        <p:cNvGrpSpPr/>
        <p:nvPr/>
      </p:nvGrpSpPr>
      <p:grpSpPr>
        <a:xfrm>
          <a:off x="0" y="0"/>
          <a:ext cx="0" cy="0"/>
          <a:chOff x="0" y="0"/>
          <a:chExt cx="0" cy="0"/>
        </a:xfrm>
      </p:grpSpPr>
      <p:pic>
        <p:nvPicPr>
          <p:cNvPr id="6" name="Picture 5" descr="A dolphin jumping out of water with a pink moon and stars&#10;&#10;AI-generated content may be incorrect.">
            <a:extLst>
              <a:ext uri="{FF2B5EF4-FFF2-40B4-BE49-F238E27FC236}">
                <a16:creationId xmlns:a16="http://schemas.microsoft.com/office/drawing/2014/main" id="{FA24C0B5-54A3-0DBF-3333-636130D10BF9}"/>
              </a:ext>
            </a:extLst>
          </p:cNvPr>
          <p:cNvPicPr>
            <a:picLocks noChangeAspect="1"/>
          </p:cNvPicPr>
          <p:nvPr/>
        </p:nvPicPr>
        <p:blipFill>
          <a:blip r:embed="rId3"/>
          <a:stretch>
            <a:fillRect/>
          </a:stretch>
        </p:blipFill>
        <p:spPr>
          <a:xfrm>
            <a:off x="2933700" y="58003"/>
            <a:ext cx="6899564" cy="6741994"/>
          </a:xfrm>
          <a:prstGeom prst="ellipse">
            <a:avLst/>
          </a:prstGeom>
        </p:spPr>
      </p:pic>
      <p:sp>
        <p:nvSpPr>
          <p:cNvPr id="3" name="TextBox 2">
            <a:extLst>
              <a:ext uri="{FF2B5EF4-FFF2-40B4-BE49-F238E27FC236}">
                <a16:creationId xmlns:a16="http://schemas.microsoft.com/office/drawing/2014/main" id="{960D84C8-5245-580C-8113-DE6AC66D5261}"/>
              </a:ext>
            </a:extLst>
          </p:cNvPr>
          <p:cNvSpPr txBox="1"/>
          <p:nvPr/>
        </p:nvSpPr>
        <p:spPr>
          <a:xfrm>
            <a:off x="636103" y="2982602"/>
            <a:ext cx="808383" cy="369332"/>
          </a:xfrm>
          <a:prstGeom prst="rect">
            <a:avLst/>
          </a:prstGeom>
          <a:noFill/>
        </p:spPr>
        <p:txBody>
          <a:bodyPr wrap="square">
            <a:spAutoFit/>
          </a:bodyPr>
          <a:lstStyle/>
          <a:p>
            <a:r>
              <a:rPr lang="en-US" dirty="0"/>
              <a:t>✨</a:t>
            </a:r>
          </a:p>
        </p:txBody>
      </p:sp>
    </p:spTree>
    <p:extLst>
      <p:ext uri="{BB962C8B-B14F-4D97-AF65-F5344CB8AC3E}">
        <p14:creationId xmlns:p14="http://schemas.microsoft.com/office/powerpoint/2010/main" val="27269194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8449</TotalTime>
  <Words>1547</Words>
  <Application>Microsoft Office PowerPoint</Application>
  <PresentationFormat>Widescreen</PresentationFormat>
  <Paragraphs>216</Paragraphs>
  <Slides>29</Slides>
  <Notes>24</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Power Exchange Together PET: North Central New Jersey</vt:lpstr>
      <vt:lpstr>Power Exchange Together PET: North Central New Jersey</vt:lpstr>
      <vt:lpstr>Power Exchange Together PET: North Central New Jersey</vt:lpstr>
      <vt:lpstr>Power Exchange Together PET: North Central New Jersey</vt:lpstr>
      <vt:lpstr>Power Exchange Together PET: North Central New Jersey</vt:lpstr>
      <vt:lpstr>Power Exchange Together PET: North Central New Jersey</vt:lpstr>
      <vt:lpstr>Power Exchange Together PET: North Central New Jersey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Laurie Knight</dc:creator>
  <cp:lastModifiedBy>Laurie Knight</cp:lastModifiedBy>
  <cp:revision>6</cp:revision>
  <cp:lastPrinted>2025-02-04T06:44:50Z</cp:lastPrinted>
  <dcterms:created xsi:type="dcterms:W3CDTF">2025-01-15T14:57:16Z</dcterms:created>
  <dcterms:modified xsi:type="dcterms:W3CDTF">2025-05-01T19:51:40Z</dcterms:modified>
</cp:coreProperties>
</file>

<file path=docProps/thumbnail.jpeg>
</file>